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17"/>
  </p:notesMasterIdLst>
  <p:handoutMasterIdLst>
    <p:handoutMasterId r:id="rId18"/>
  </p:handoutMasterIdLst>
  <p:sldIdLst>
    <p:sldId id="261" r:id="rId3"/>
    <p:sldId id="268" r:id="rId4"/>
    <p:sldId id="269" r:id="rId5"/>
    <p:sldId id="271" r:id="rId6"/>
    <p:sldId id="270" r:id="rId7"/>
    <p:sldId id="273" r:id="rId8"/>
    <p:sldId id="272" r:id="rId9"/>
    <p:sldId id="274" r:id="rId10"/>
    <p:sldId id="313" r:id="rId11"/>
    <p:sldId id="276" r:id="rId12"/>
    <p:sldId id="280" r:id="rId13"/>
    <p:sldId id="277" r:id="rId14"/>
    <p:sldId id="312" r:id="rId15"/>
    <p:sldId id="275"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D5D"/>
    <a:srgbClr val="DCE7F0"/>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79834" autoAdjust="0"/>
  </p:normalViewPr>
  <p:slideViewPr>
    <p:cSldViewPr snapToGrid="0" snapToObjects="1">
      <p:cViewPr>
        <p:scale>
          <a:sx n="68" d="100"/>
          <a:sy n="68" d="100"/>
        </p:scale>
        <p:origin x="1550" y="2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Sheet1!$A$30</c:f>
              <c:strCache>
                <c:ptCount val="1"/>
                <c:pt idx="0">
                  <c:v>BETO2BETO</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Sheet1!$B$29:$I$29</c:f>
              <c:strCache>
                <c:ptCount val="8"/>
                <c:pt idx="0">
                  <c:v>MLSUM</c:v>
                </c:pt>
                <c:pt idx="1">
                  <c:v>WikiLingua</c:v>
                </c:pt>
                <c:pt idx="2">
                  <c:v>XL-Sum</c:v>
                </c:pt>
                <c:pt idx="3">
                  <c:v>Eur-Lex-Sum</c:v>
                </c:pt>
                <c:pt idx="4">
                  <c:v>SQAC</c:v>
                </c:pt>
                <c:pt idx="5">
                  <c:v>MLQA</c:v>
                </c:pt>
                <c:pt idx="6">
                  <c:v>MIAM</c:v>
                </c:pt>
                <c:pt idx="7">
                  <c:v>BiSECT</c:v>
                </c:pt>
              </c:strCache>
            </c:strRef>
          </c:cat>
          <c:val>
            <c:numRef>
              <c:f>Sheet1!$B$30:$I$30</c:f>
              <c:numCache>
                <c:formatCode>General</c:formatCode>
                <c:ptCount val="8"/>
                <c:pt idx="0">
                  <c:v>20.309999999999999</c:v>
                </c:pt>
                <c:pt idx="1">
                  <c:v>28.196000000000002</c:v>
                </c:pt>
                <c:pt idx="2">
                  <c:v>19.64</c:v>
                </c:pt>
                <c:pt idx="3">
                  <c:v>26.9</c:v>
                </c:pt>
                <c:pt idx="4">
                  <c:v>19.48</c:v>
                </c:pt>
                <c:pt idx="5">
                  <c:v>29.25</c:v>
                </c:pt>
                <c:pt idx="6">
                  <c:v>25.79</c:v>
                </c:pt>
                <c:pt idx="7">
                  <c:v>37.14</c:v>
                </c:pt>
              </c:numCache>
            </c:numRef>
          </c:val>
          <c:extLst>
            <c:ext xmlns:c16="http://schemas.microsoft.com/office/drawing/2014/chart" uri="{C3380CC4-5D6E-409C-BE32-E72D297353CC}">
              <c16:uniqueId val="{00000000-B6E9-42FE-905D-272297941907}"/>
            </c:ext>
          </c:extLst>
        </c:ser>
        <c:ser>
          <c:idx val="1"/>
          <c:order val="1"/>
          <c:tx>
            <c:strRef>
              <c:f>Sheet1!$A$31</c:f>
              <c:strCache>
                <c:ptCount val="1"/>
                <c:pt idx="0">
                  <c:v>BETOShare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Sheet1!$B$29:$I$29</c:f>
              <c:strCache>
                <c:ptCount val="8"/>
                <c:pt idx="0">
                  <c:v>MLSUM</c:v>
                </c:pt>
                <c:pt idx="1">
                  <c:v>WikiLingua</c:v>
                </c:pt>
                <c:pt idx="2">
                  <c:v>XL-Sum</c:v>
                </c:pt>
                <c:pt idx="3">
                  <c:v>Eur-Lex-Sum</c:v>
                </c:pt>
                <c:pt idx="4">
                  <c:v>SQAC</c:v>
                </c:pt>
                <c:pt idx="5">
                  <c:v>MLQA</c:v>
                </c:pt>
                <c:pt idx="6">
                  <c:v>MIAM</c:v>
                </c:pt>
                <c:pt idx="7">
                  <c:v>BiSECT</c:v>
                </c:pt>
              </c:strCache>
            </c:strRef>
          </c:cat>
          <c:val>
            <c:numRef>
              <c:f>Sheet1!$B$31:$I$31</c:f>
              <c:numCache>
                <c:formatCode>General</c:formatCode>
                <c:ptCount val="8"/>
                <c:pt idx="0">
                  <c:v>20.11</c:v>
                </c:pt>
                <c:pt idx="1">
                  <c:v>28</c:v>
                </c:pt>
                <c:pt idx="2">
                  <c:v>19.91</c:v>
                </c:pt>
                <c:pt idx="3">
                  <c:v>26.48</c:v>
                </c:pt>
                <c:pt idx="4">
                  <c:v>24.3</c:v>
                </c:pt>
                <c:pt idx="5">
                  <c:v>29.75</c:v>
                </c:pt>
                <c:pt idx="6">
                  <c:v>26.1</c:v>
                </c:pt>
                <c:pt idx="7">
                  <c:v>37.619999999999997</c:v>
                </c:pt>
              </c:numCache>
            </c:numRef>
          </c:val>
          <c:extLst>
            <c:ext xmlns:c16="http://schemas.microsoft.com/office/drawing/2014/chart" uri="{C3380CC4-5D6E-409C-BE32-E72D297353CC}">
              <c16:uniqueId val="{00000001-B6E9-42FE-905D-272297941907}"/>
            </c:ext>
          </c:extLst>
        </c:ser>
        <c:ser>
          <c:idx val="2"/>
          <c:order val="2"/>
          <c:tx>
            <c:strRef>
              <c:f>Sheet1!$A$32</c:f>
              <c:strCache>
                <c:ptCount val="1"/>
                <c:pt idx="0">
                  <c:v>RoBERTa2RoBERTa</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Sheet1!$B$29:$I$29</c:f>
              <c:strCache>
                <c:ptCount val="8"/>
                <c:pt idx="0">
                  <c:v>MLSUM</c:v>
                </c:pt>
                <c:pt idx="1">
                  <c:v>WikiLingua</c:v>
                </c:pt>
                <c:pt idx="2">
                  <c:v>XL-Sum</c:v>
                </c:pt>
                <c:pt idx="3">
                  <c:v>Eur-Lex-Sum</c:v>
                </c:pt>
                <c:pt idx="4">
                  <c:v>SQAC</c:v>
                </c:pt>
                <c:pt idx="5">
                  <c:v>MLQA</c:v>
                </c:pt>
                <c:pt idx="6">
                  <c:v>MIAM</c:v>
                </c:pt>
                <c:pt idx="7">
                  <c:v>BiSECT</c:v>
                </c:pt>
              </c:strCache>
            </c:strRef>
          </c:cat>
          <c:val>
            <c:numRef>
              <c:f>Sheet1!$B$32:$I$32</c:f>
              <c:numCache>
                <c:formatCode>General</c:formatCode>
                <c:ptCount val="8"/>
                <c:pt idx="0">
                  <c:v>19.670000000000002</c:v>
                </c:pt>
                <c:pt idx="1">
                  <c:v>25.49</c:v>
                </c:pt>
                <c:pt idx="2">
                  <c:v>17.920000000000002</c:v>
                </c:pt>
                <c:pt idx="3">
                  <c:v>27.87</c:v>
                </c:pt>
                <c:pt idx="4">
                  <c:v>20.27</c:v>
                </c:pt>
                <c:pt idx="5">
                  <c:v>26.68</c:v>
                </c:pt>
                <c:pt idx="6">
                  <c:v>12.49</c:v>
                </c:pt>
                <c:pt idx="7">
                  <c:v>35.22</c:v>
                </c:pt>
              </c:numCache>
            </c:numRef>
          </c:val>
          <c:extLst>
            <c:ext xmlns:c16="http://schemas.microsoft.com/office/drawing/2014/chart" uri="{C3380CC4-5D6E-409C-BE32-E72D297353CC}">
              <c16:uniqueId val="{00000002-B6E9-42FE-905D-272297941907}"/>
            </c:ext>
          </c:extLst>
        </c:ser>
        <c:ser>
          <c:idx val="3"/>
          <c:order val="3"/>
          <c:tx>
            <c:strRef>
              <c:f>Sheet1!$A$33</c:f>
              <c:strCache>
                <c:ptCount val="1"/>
                <c:pt idx="0">
                  <c:v>RoBERTaShare</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Sheet1!$B$29:$I$29</c:f>
              <c:strCache>
                <c:ptCount val="8"/>
                <c:pt idx="0">
                  <c:v>MLSUM</c:v>
                </c:pt>
                <c:pt idx="1">
                  <c:v>WikiLingua</c:v>
                </c:pt>
                <c:pt idx="2">
                  <c:v>XL-Sum</c:v>
                </c:pt>
                <c:pt idx="3">
                  <c:v>Eur-Lex-Sum</c:v>
                </c:pt>
                <c:pt idx="4">
                  <c:v>SQAC</c:v>
                </c:pt>
                <c:pt idx="5">
                  <c:v>MLQA</c:v>
                </c:pt>
                <c:pt idx="6">
                  <c:v>MIAM</c:v>
                </c:pt>
                <c:pt idx="7">
                  <c:v>BiSECT</c:v>
                </c:pt>
              </c:strCache>
            </c:strRef>
          </c:cat>
          <c:val>
            <c:numRef>
              <c:f>Sheet1!$B$33:$I$33</c:f>
              <c:numCache>
                <c:formatCode>General</c:formatCode>
                <c:ptCount val="8"/>
                <c:pt idx="0">
                  <c:v>19.77</c:v>
                </c:pt>
                <c:pt idx="1">
                  <c:v>25.69</c:v>
                </c:pt>
                <c:pt idx="2">
                  <c:v>17.78</c:v>
                </c:pt>
                <c:pt idx="3">
                  <c:v>26.92</c:v>
                </c:pt>
                <c:pt idx="4">
                  <c:v>28.75</c:v>
                </c:pt>
                <c:pt idx="5">
                  <c:v>23.65</c:v>
                </c:pt>
                <c:pt idx="6">
                  <c:v>14.96</c:v>
                </c:pt>
                <c:pt idx="7">
                  <c:v>36.159999999999997</c:v>
                </c:pt>
              </c:numCache>
            </c:numRef>
          </c:val>
          <c:extLst>
            <c:ext xmlns:c16="http://schemas.microsoft.com/office/drawing/2014/chart" uri="{C3380CC4-5D6E-409C-BE32-E72D297353CC}">
              <c16:uniqueId val="{00000003-B6E9-42FE-905D-272297941907}"/>
            </c:ext>
          </c:extLst>
        </c:ser>
        <c:ser>
          <c:idx val="4"/>
          <c:order val="4"/>
          <c:tx>
            <c:strRef>
              <c:f>Sheet1!$A$34</c:f>
              <c:strCache>
                <c:ptCount val="1"/>
                <c:pt idx="0">
                  <c:v>mBART-large</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Sheet1!$B$29:$I$29</c:f>
              <c:strCache>
                <c:ptCount val="8"/>
                <c:pt idx="0">
                  <c:v>MLSUM</c:v>
                </c:pt>
                <c:pt idx="1">
                  <c:v>WikiLingua</c:v>
                </c:pt>
                <c:pt idx="2">
                  <c:v>XL-Sum</c:v>
                </c:pt>
                <c:pt idx="3">
                  <c:v>Eur-Lex-Sum</c:v>
                </c:pt>
                <c:pt idx="4">
                  <c:v>SQAC</c:v>
                </c:pt>
                <c:pt idx="5">
                  <c:v>MLQA</c:v>
                </c:pt>
                <c:pt idx="6">
                  <c:v>MIAM</c:v>
                </c:pt>
                <c:pt idx="7">
                  <c:v>BiSECT</c:v>
                </c:pt>
              </c:strCache>
            </c:strRef>
          </c:cat>
          <c:val>
            <c:numRef>
              <c:f>Sheet1!$B$34:$I$34</c:f>
              <c:numCache>
                <c:formatCode>General</c:formatCode>
                <c:ptCount val="8"/>
                <c:pt idx="0">
                  <c:v>20.260000000000002</c:v>
                </c:pt>
                <c:pt idx="1">
                  <c:v>31.46</c:v>
                </c:pt>
                <c:pt idx="2">
                  <c:v>21.64</c:v>
                </c:pt>
                <c:pt idx="3">
                  <c:v>58.39</c:v>
                </c:pt>
                <c:pt idx="4">
                  <c:v>65.239999999999995</c:v>
                </c:pt>
                <c:pt idx="5">
                  <c:v>51.3</c:v>
                </c:pt>
                <c:pt idx="6">
                  <c:v>26.03</c:v>
                </c:pt>
                <c:pt idx="7">
                  <c:v>39.24</c:v>
                </c:pt>
              </c:numCache>
            </c:numRef>
          </c:val>
          <c:extLst>
            <c:ext xmlns:c16="http://schemas.microsoft.com/office/drawing/2014/chart" uri="{C3380CC4-5D6E-409C-BE32-E72D297353CC}">
              <c16:uniqueId val="{00000004-B6E9-42FE-905D-272297941907}"/>
            </c:ext>
          </c:extLst>
        </c:ser>
        <c:ser>
          <c:idx val="5"/>
          <c:order val="5"/>
          <c:tx>
            <c:strRef>
              <c:f>Sheet1!$A$35</c:f>
              <c:strCache>
                <c:ptCount val="1"/>
                <c:pt idx="0">
                  <c:v>mT5</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Sheet1!$B$29:$I$29</c:f>
              <c:strCache>
                <c:ptCount val="8"/>
                <c:pt idx="0">
                  <c:v>MLSUM</c:v>
                </c:pt>
                <c:pt idx="1">
                  <c:v>WikiLingua</c:v>
                </c:pt>
                <c:pt idx="2">
                  <c:v>XL-Sum</c:v>
                </c:pt>
                <c:pt idx="3">
                  <c:v>Eur-Lex-Sum</c:v>
                </c:pt>
                <c:pt idx="4">
                  <c:v>SQAC</c:v>
                </c:pt>
                <c:pt idx="5">
                  <c:v>MLQA</c:v>
                </c:pt>
                <c:pt idx="6">
                  <c:v>MIAM</c:v>
                </c:pt>
                <c:pt idx="7">
                  <c:v>BiSECT</c:v>
                </c:pt>
              </c:strCache>
            </c:strRef>
          </c:cat>
          <c:val>
            <c:numRef>
              <c:f>Sheet1!$B$35:$I$35</c:f>
              <c:numCache>
                <c:formatCode>General</c:formatCode>
                <c:ptCount val="8"/>
                <c:pt idx="0">
                  <c:v>20.94</c:v>
                </c:pt>
                <c:pt idx="1">
                  <c:v>28.98</c:v>
                </c:pt>
                <c:pt idx="2">
                  <c:v>20.12</c:v>
                </c:pt>
                <c:pt idx="3">
                  <c:v>55.68</c:v>
                </c:pt>
                <c:pt idx="4">
                  <c:v>67.95</c:v>
                </c:pt>
                <c:pt idx="5">
                  <c:v>60.76</c:v>
                </c:pt>
                <c:pt idx="6">
                  <c:v>19.68</c:v>
                </c:pt>
                <c:pt idx="7">
                  <c:v>42.62</c:v>
                </c:pt>
              </c:numCache>
            </c:numRef>
          </c:val>
          <c:extLst>
            <c:ext xmlns:c16="http://schemas.microsoft.com/office/drawing/2014/chart" uri="{C3380CC4-5D6E-409C-BE32-E72D297353CC}">
              <c16:uniqueId val="{00000005-B6E9-42FE-905D-272297941907}"/>
            </c:ext>
          </c:extLst>
        </c:ser>
        <c:ser>
          <c:idx val="6"/>
          <c:order val="6"/>
          <c:tx>
            <c:strRef>
              <c:f>Sheet1!$A$36</c:f>
              <c:strCache>
                <c:ptCount val="1"/>
                <c:pt idx="0">
                  <c:v>BARTO</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cat>
            <c:strRef>
              <c:f>Sheet1!$B$29:$I$29</c:f>
              <c:strCache>
                <c:ptCount val="8"/>
                <c:pt idx="0">
                  <c:v>MLSUM</c:v>
                </c:pt>
                <c:pt idx="1">
                  <c:v>WikiLingua</c:v>
                </c:pt>
                <c:pt idx="2">
                  <c:v>XL-Sum</c:v>
                </c:pt>
                <c:pt idx="3">
                  <c:v>Eur-Lex-Sum</c:v>
                </c:pt>
                <c:pt idx="4">
                  <c:v>SQAC</c:v>
                </c:pt>
                <c:pt idx="5">
                  <c:v>MLQA</c:v>
                </c:pt>
                <c:pt idx="6">
                  <c:v>MIAM</c:v>
                </c:pt>
                <c:pt idx="7">
                  <c:v>BiSECT</c:v>
                </c:pt>
              </c:strCache>
            </c:strRef>
          </c:cat>
          <c:val>
            <c:numRef>
              <c:f>Sheet1!$B$36:$I$36</c:f>
              <c:numCache>
                <c:formatCode>General</c:formatCode>
                <c:ptCount val="8"/>
                <c:pt idx="0">
                  <c:v>20.54</c:v>
                </c:pt>
                <c:pt idx="1">
                  <c:v>29.82</c:v>
                </c:pt>
                <c:pt idx="2">
                  <c:v>21.93</c:v>
                </c:pt>
                <c:pt idx="3">
                  <c:v>56.15</c:v>
                </c:pt>
                <c:pt idx="4">
                  <c:v>70.77</c:v>
                </c:pt>
                <c:pt idx="5">
                  <c:v>57.89</c:v>
                </c:pt>
                <c:pt idx="6">
                  <c:v>26.24</c:v>
                </c:pt>
                <c:pt idx="7">
                  <c:v>38.97</c:v>
                </c:pt>
              </c:numCache>
            </c:numRef>
          </c:val>
          <c:extLst>
            <c:ext xmlns:c16="http://schemas.microsoft.com/office/drawing/2014/chart" uri="{C3380CC4-5D6E-409C-BE32-E72D297353CC}">
              <c16:uniqueId val="{00000006-B6E9-42FE-905D-272297941907}"/>
            </c:ext>
          </c:extLst>
        </c:ser>
        <c:ser>
          <c:idx val="7"/>
          <c:order val="7"/>
          <c:tx>
            <c:strRef>
              <c:f>Sheet1!$A$37</c:f>
              <c:strCache>
                <c:ptCount val="1"/>
                <c:pt idx="0">
                  <c:v>T5S</c:v>
                </c:pt>
              </c:strCache>
            </c:strRef>
          </c:tx>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invertIfNegative val="0"/>
          <c:cat>
            <c:strRef>
              <c:f>Sheet1!$B$29:$I$29</c:f>
              <c:strCache>
                <c:ptCount val="8"/>
                <c:pt idx="0">
                  <c:v>MLSUM</c:v>
                </c:pt>
                <c:pt idx="1">
                  <c:v>WikiLingua</c:v>
                </c:pt>
                <c:pt idx="2">
                  <c:v>XL-Sum</c:v>
                </c:pt>
                <c:pt idx="3">
                  <c:v>Eur-Lex-Sum</c:v>
                </c:pt>
                <c:pt idx="4">
                  <c:v>SQAC</c:v>
                </c:pt>
                <c:pt idx="5">
                  <c:v>MLQA</c:v>
                </c:pt>
                <c:pt idx="6">
                  <c:v>MIAM</c:v>
                </c:pt>
                <c:pt idx="7">
                  <c:v>BiSECT</c:v>
                </c:pt>
              </c:strCache>
            </c:strRef>
          </c:cat>
          <c:val>
            <c:numRef>
              <c:f>Sheet1!$B$37:$I$37</c:f>
              <c:numCache>
                <c:formatCode>General</c:formatCode>
                <c:ptCount val="8"/>
                <c:pt idx="0">
                  <c:v>21.63</c:v>
                </c:pt>
                <c:pt idx="1">
                  <c:v>31</c:v>
                </c:pt>
                <c:pt idx="2">
                  <c:v>22.14</c:v>
                </c:pt>
                <c:pt idx="3">
                  <c:v>56.1</c:v>
                </c:pt>
                <c:pt idx="4">
                  <c:v>72.260000000000005</c:v>
                </c:pt>
                <c:pt idx="5">
                  <c:v>61.71</c:v>
                </c:pt>
                <c:pt idx="6">
                  <c:v>21.76</c:v>
                </c:pt>
                <c:pt idx="7">
                  <c:v>42.81</c:v>
                </c:pt>
              </c:numCache>
            </c:numRef>
          </c:val>
          <c:extLst>
            <c:ext xmlns:c16="http://schemas.microsoft.com/office/drawing/2014/chart" uri="{C3380CC4-5D6E-409C-BE32-E72D297353CC}">
              <c16:uniqueId val="{00000007-B6E9-42FE-905D-272297941907}"/>
            </c:ext>
          </c:extLst>
        </c:ser>
        <c:dLbls>
          <c:showLegendKey val="0"/>
          <c:showVal val="0"/>
          <c:showCatName val="0"/>
          <c:showSerName val="0"/>
          <c:showPercent val="0"/>
          <c:showBubbleSize val="0"/>
        </c:dLbls>
        <c:gapWidth val="164"/>
        <c:overlap val="-22"/>
        <c:axId val="1100802767"/>
        <c:axId val="1208240767"/>
      </c:barChart>
      <c:catAx>
        <c:axId val="1100802767"/>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BE"/>
          </a:p>
        </c:txPr>
        <c:crossAx val="1208240767"/>
        <c:crosses val="autoZero"/>
        <c:auto val="1"/>
        <c:lblAlgn val="ctr"/>
        <c:lblOffset val="100"/>
        <c:noMultiLvlLbl val="0"/>
      </c:catAx>
      <c:valAx>
        <c:axId val="12082407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BE"/>
          </a:p>
        </c:txPr>
        <c:crossAx val="11008027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24-5-2024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24-5-2024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contemporary field of NLP, transformer models have been widely used for the development of language models.</a:t>
            </a:r>
            <a:br>
              <a:rPr lang="en-US" dirty="0"/>
            </a:br>
            <a:r>
              <a:rPr lang="en-US" dirty="0"/>
              <a:t>In terms of architecture, two approaches are prevalent.</a:t>
            </a:r>
          </a:p>
          <a:p>
            <a:r>
              <a:rPr lang="en-US" dirty="0"/>
              <a:t>On the one hand, encoder-only models which use a transformer encoder and are pretrained using masked language modeling, which consists of masking some tokens of the input to the models predict them. As a result…</a:t>
            </a:r>
            <a:br>
              <a:rPr lang="en-US" dirty="0"/>
            </a:br>
            <a:br>
              <a:rPr lang="en-US" dirty="0"/>
            </a:br>
            <a:r>
              <a:rPr lang="en-US" dirty="0"/>
              <a:t>On the other hand, decoder-only models which use a transformer decoder and use causal language modeling, which consists of predict the next token of a given input. The resulting pretrained models is …</a:t>
            </a:r>
          </a:p>
          <a:p>
            <a:endParaRPr lang="en-US" dirty="0"/>
          </a:p>
          <a:p>
            <a:r>
              <a:rPr lang="en-US" dirty="0"/>
              <a:t>However, there is a third paradigm. The encoder-decoder models use a full transformer architecture with a denoising objective, which consists of representing a corrupt input to the decoder reconstruct it. </a:t>
            </a:r>
            <a:br>
              <a:rPr lang="en-US" dirty="0"/>
            </a:br>
            <a:r>
              <a:rPr lang="en-US" dirty="0"/>
              <a:t>By pre-training a model with this characteristics, it could be able to solve seq2seq task.</a:t>
            </a:r>
          </a:p>
        </p:txBody>
      </p:sp>
      <p:sp>
        <p:nvSpPr>
          <p:cNvPr id="4" name="Slide Number Placeholder 3"/>
          <p:cNvSpPr>
            <a:spLocks noGrp="1"/>
          </p:cNvSpPr>
          <p:nvPr>
            <p:ph type="sldNum" sz="quarter" idx="5"/>
          </p:nvPr>
        </p:nvSpPr>
        <p:spPr/>
        <p:txBody>
          <a:bodyPr/>
          <a:lstStyle/>
          <a:p>
            <a:fld id="{8954E32A-327F-AF4B-8E1F-209FBF93D26D}" type="slidenum">
              <a:rPr lang="nl-NL" smtClean="0"/>
              <a:t>2</a:t>
            </a:fld>
            <a:endParaRPr lang="nl-NL"/>
          </a:p>
        </p:txBody>
      </p:sp>
    </p:spTree>
    <p:extLst>
      <p:ext uri="{BB962C8B-B14F-4D97-AF65-F5344CB8AC3E}">
        <p14:creationId xmlns:p14="http://schemas.microsoft.com/office/powerpoint/2010/main" val="3285789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8954E32A-327F-AF4B-8E1F-209FBF93D26D}" type="slidenum">
              <a:rPr lang="nl-NL" smtClean="0"/>
              <a:t>11</a:t>
            </a:fld>
            <a:endParaRPr lang="nl-NL"/>
          </a:p>
        </p:txBody>
      </p:sp>
    </p:spTree>
    <p:extLst>
      <p:ext uri="{BB962C8B-B14F-4D97-AF65-F5344CB8AC3E}">
        <p14:creationId xmlns:p14="http://schemas.microsoft.com/office/powerpoint/2010/main" val="45058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mentioned approaches, several models have been proposed, especially pre-trained with English text.</a:t>
            </a:r>
            <a:br>
              <a:rPr lang="en-US" dirty="0"/>
            </a:br>
            <a:endParaRPr lang="en-US" dirty="0"/>
          </a:p>
          <a:p>
            <a:r>
              <a:rPr lang="en-US" dirty="0"/>
              <a:t>In the case of encoder-only models, we have the well know model BERT …</a:t>
            </a:r>
            <a:br>
              <a:rPr lang="en-US" dirty="0"/>
            </a:br>
            <a:br>
              <a:rPr lang="en-US" dirty="0"/>
            </a:br>
            <a:r>
              <a:rPr lang="en-US" dirty="0"/>
              <a:t>Regarding decoder-only models, we have GPT the predecessor of the famous ChatGPT …</a:t>
            </a:r>
            <a:br>
              <a:rPr lang="en-US" dirty="0"/>
            </a:br>
            <a:br>
              <a:rPr lang="en-US" dirty="0"/>
            </a:br>
            <a:r>
              <a:rPr lang="en-US" dirty="0"/>
              <a:t>Under the encoder-decoder approach, we find BART and T5 ….</a:t>
            </a:r>
            <a:br>
              <a:rPr lang="en-US" dirty="0"/>
            </a:br>
            <a:br>
              <a:rPr lang="en-US" dirty="0"/>
            </a:br>
            <a:r>
              <a:rPr lang="en-US" dirty="0"/>
              <a:t>However, the availability of Seq2seq models in Spanish remains limited.</a:t>
            </a:r>
            <a:br>
              <a:rPr lang="en-US" dirty="0"/>
            </a:br>
            <a:r>
              <a:rPr lang="en-US" dirty="0"/>
              <a:t>And this motive us to implement and evaluate pretrained Seq2seq models in Spanish.</a:t>
            </a:r>
          </a:p>
        </p:txBody>
      </p:sp>
      <p:sp>
        <p:nvSpPr>
          <p:cNvPr id="4" name="Slide Number Placeholder 3"/>
          <p:cNvSpPr>
            <a:spLocks noGrp="1"/>
          </p:cNvSpPr>
          <p:nvPr>
            <p:ph type="sldNum" sz="quarter" idx="5"/>
          </p:nvPr>
        </p:nvSpPr>
        <p:spPr/>
        <p:txBody>
          <a:bodyPr/>
          <a:lstStyle/>
          <a:p>
            <a:fld id="{8954E32A-327F-AF4B-8E1F-209FBF93D26D}" type="slidenum">
              <a:rPr lang="nl-NL" smtClean="0"/>
              <a:t>3</a:t>
            </a:fld>
            <a:endParaRPr lang="nl-NL"/>
          </a:p>
        </p:txBody>
      </p:sp>
    </p:spTree>
    <p:extLst>
      <p:ext uri="{BB962C8B-B14F-4D97-AF65-F5344CB8AC3E}">
        <p14:creationId xmlns:p14="http://schemas.microsoft.com/office/powerpoint/2010/main" val="339155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to talk about the methodology of this work, I would like to talk about with this is important.</a:t>
            </a:r>
            <a:br>
              <a:rPr lang="en-US" dirty="0"/>
            </a:br>
            <a:br>
              <a:rPr lang="en-US" dirty="0"/>
            </a:br>
            <a:r>
              <a:rPr lang="en-US" dirty="0"/>
              <a:t>First of all, recent language models are mainly pre-trained with English data.</a:t>
            </a:r>
            <a:br>
              <a:rPr lang="en-US" dirty="0"/>
            </a:br>
            <a:r>
              <a:rPr lang="en-US" dirty="0"/>
              <a:t>In the graph we can see two different lines of research. One of the models focused on English, which is the one that has shown many advances with many models already available on the market. However, the second line on multilingual or non-English models is still scarce.</a:t>
            </a:r>
          </a:p>
          <a:p>
            <a:r>
              <a:rPr lang="en-US" dirty="0"/>
              <a:t>Although the graph is a bit outdated, this is still the reality of today's NLP landscape.</a:t>
            </a:r>
            <a:br>
              <a:rPr lang="en-US" dirty="0"/>
            </a:br>
            <a:br>
              <a:rPr lang="en-US" dirty="0"/>
            </a:br>
            <a:r>
              <a:rPr lang="en-US" dirty="0"/>
              <a:t>Secondly, it has been demonstrated that language-specific models perform better than multilingual models, therefore it is valuable to have this kind of models for research.</a:t>
            </a:r>
          </a:p>
          <a:p>
            <a:endParaRPr lang="en-US" dirty="0"/>
          </a:p>
          <a:p>
            <a:r>
              <a:rPr lang="en-US" dirty="0"/>
              <a:t>Regarding Seq2seq models, in the recent years they have been used as the basis for important new models. ………….</a:t>
            </a:r>
            <a:br>
              <a:rPr lang="en-US" dirty="0"/>
            </a:br>
            <a:br>
              <a:rPr lang="en-US" dirty="0"/>
            </a:br>
            <a:r>
              <a:rPr lang="en-US" dirty="0"/>
              <a:t>Finally, this is needed to promote more research and development in Spanish NLP.</a:t>
            </a:r>
          </a:p>
          <a:p>
            <a:br>
              <a:rPr lang="en-US" dirty="0"/>
            </a:br>
            <a:endParaRPr lang="en-US" dirty="0"/>
          </a:p>
        </p:txBody>
      </p:sp>
      <p:sp>
        <p:nvSpPr>
          <p:cNvPr id="4" name="Slide Number Placeholder 3"/>
          <p:cNvSpPr>
            <a:spLocks noGrp="1"/>
          </p:cNvSpPr>
          <p:nvPr>
            <p:ph type="sldNum" sz="quarter" idx="5"/>
          </p:nvPr>
        </p:nvSpPr>
        <p:spPr/>
        <p:txBody>
          <a:bodyPr/>
          <a:lstStyle/>
          <a:p>
            <a:fld id="{8954E32A-327F-AF4B-8E1F-209FBF93D26D}" type="slidenum">
              <a:rPr lang="nl-NL" smtClean="0"/>
              <a:t>4</a:t>
            </a:fld>
            <a:endParaRPr lang="nl-NL"/>
          </a:p>
        </p:txBody>
      </p:sp>
    </p:spTree>
    <p:extLst>
      <p:ext uri="{BB962C8B-B14F-4D97-AF65-F5344CB8AC3E}">
        <p14:creationId xmlns:p14="http://schemas.microsoft.com/office/powerpoint/2010/main" val="90414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for pretraining our Spanish models was the collection of a pretraining dataset.</a:t>
            </a:r>
            <a:br>
              <a:rPr lang="en-US" dirty="0"/>
            </a:br>
            <a:br>
              <a:rPr lang="en-US" dirty="0"/>
            </a:br>
            <a:r>
              <a:rPr lang="en-US" dirty="0"/>
              <a:t>We use well-know and open corpora, such as ….</a:t>
            </a:r>
            <a:br>
              <a:rPr lang="en-US" dirty="0"/>
            </a:br>
            <a:br>
              <a:rPr lang="en-US" dirty="0"/>
            </a:br>
            <a:r>
              <a:rPr lang="en-US" dirty="0"/>
              <a:t>Then we carried out a preprocessing stage….</a:t>
            </a:r>
            <a:br>
              <a:rPr lang="en-US" dirty="0"/>
            </a:br>
            <a:br>
              <a:rPr lang="en-US" dirty="0"/>
            </a:br>
            <a:r>
              <a:rPr lang="en-US" dirty="0"/>
              <a:t>As a result, we obtained a dataset with around 28 million of documents…</a:t>
            </a:r>
          </a:p>
        </p:txBody>
      </p:sp>
      <p:sp>
        <p:nvSpPr>
          <p:cNvPr id="4" name="Slide Number Placeholder 3"/>
          <p:cNvSpPr>
            <a:spLocks noGrp="1"/>
          </p:cNvSpPr>
          <p:nvPr>
            <p:ph type="sldNum" sz="quarter" idx="5"/>
          </p:nvPr>
        </p:nvSpPr>
        <p:spPr/>
        <p:txBody>
          <a:bodyPr/>
          <a:lstStyle/>
          <a:p>
            <a:fld id="{8954E32A-327F-AF4B-8E1F-209FBF93D26D}" type="slidenum">
              <a:rPr lang="nl-NL" smtClean="0"/>
              <a:t>5</a:t>
            </a:fld>
            <a:endParaRPr lang="nl-NL"/>
          </a:p>
        </p:txBody>
      </p:sp>
    </p:spTree>
    <p:extLst>
      <p:ext uri="{BB962C8B-B14F-4D97-AF65-F5344CB8AC3E}">
        <p14:creationId xmlns:p14="http://schemas.microsoft.com/office/powerpoint/2010/main" val="104421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introduce two seq2seq models.</a:t>
            </a:r>
          </a:p>
        </p:txBody>
      </p:sp>
      <p:sp>
        <p:nvSpPr>
          <p:cNvPr id="4" name="Slide Number Placeholder 3"/>
          <p:cNvSpPr>
            <a:spLocks noGrp="1"/>
          </p:cNvSpPr>
          <p:nvPr>
            <p:ph type="sldNum" sz="quarter" idx="5"/>
          </p:nvPr>
        </p:nvSpPr>
        <p:spPr/>
        <p:txBody>
          <a:bodyPr/>
          <a:lstStyle/>
          <a:p>
            <a:fld id="{8954E32A-327F-AF4B-8E1F-209FBF93D26D}" type="slidenum">
              <a:rPr lang="nl-NL" smtClean="0"/>
              <a:t>6</a:t>
            </a:fld>
            <a:endParaRPr lang="nl-NL"/>
          </a:p>
        </p:txBody>
      </p:sp>
    </p:spTree>
    <p:extLst>
      <p:ext uri="{BB962C8B-B14F-4D97-AF65-F5344CB8AC3E}">
        <p14:creationId xmlns:p14="http://schemas.microsoft.com/office/powerpoint/2010/main" val="176778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compare our models, we also include two kind of baselines.</a:t>
            </a:r>
          </a:p>
          <a:p>
            <a:endParaRPr lang="en-US" dirty="0"/>
          </a:p>
          <a:p>
            <a:r>
              <a:rPr lang="en-US" dirty="0"/>
              <a:t>On the one hand, BERT2BERT models…</a:t>
            </a:r>
          </a:p>
          <a:p>
            <a:endParaRPr lang="en-US" dirty="0"/>
          </a:p>
          <a:p>
            <a:r>
              <a:rPr lang="en-US" dirty="0"/>
              <a:t>On the other hand, Multilingual Seq2Seq models..</a:t>
            </a:r>
            <a:br>
              <a:rPr lang="en-US" dirty="0"/>
            </a:br>
            <a:endParaRPr lang="en-US" dirty="0"/>
          </a:p>
        </p:txBody>
      </p:sp>
      <p:sp>
        <p:nvSpPr>
          <p:cNvPr id="4" name="Slide Number Placeholder 3"/>
          <p:cNvSpPr>
            <a:spLocks noGrp="1"/>
          </p:cNvSpPr>
          <p:nvPr>
            <p:ph type="sldNum" sz="quarter" idx="5"/>
          </p:nvPr>
        </p:nvSpPr>
        <p:spPr/>
        <p:txBody>
          <a:bodyPr/>
          <a:lstStyle/>
          <a:p>
            <a:fld id="{8954E32A-327F-AF4B-8E1F-209FBF93D26D}" type="slidenum">
              <a:rPr lang="nl-NL" smtClean="0"/>
              <a:t>7</a:t>
            </a:fld>
            <a:endParaRPr lang="nl-NL"/>
          </a:p>
        </p:txBody>
      </p:sp>
    </p:spTree>
    <p:extLst>
      <p:ext uri="{BB962C8B-B14F-4D97-AF65-F5344CB8AC3E}">
        <p14:creationId xmlns:p14="http://schemas.microsoft.com/office/powerpoint/2010/main" val="197244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there is not an established benchmark for evaluating generative tasks in Spanish, we introduce a compilation of task for evaluating our seq2seq models.</a:t>
            </a:r>
            <a:br>
              <a:rPr lang="en-US" dirty="0"/>
            </a:br>
            <a:br>
              <a:rPr lang="en-US" dirty="0"/>
            </a:br>
            <a:r>
              <a:rPr lang="en-US" dirty="0"/>
              <a:t>We include 6 task.</a:t>
            </a:r>
          </a:p>
          <a:p>
            <a:r>
              <a:rPr lang="en-US" dirty="0"/>
              <a:t>AS: which consists of summarizing a text in a  few sentences.</a:t>
            </a:r>
          </a:p>
          <a:p>
            <a:r>
              <a:rPr lang="en-US" dirty="0"/>
              <a:t>LFAS: which involves processing or generating longer sequences.</a:t>
            </a:r>
            <a:br>
              <a:rPr lang="en-US" dirty="0"/>
            </a:br>
            <a:r>
              <a:rPr lang="en-US" dirty="0"/>
              <a:t>GQA: which aims to answer a question given a context text.</a:t>
            </a:r>
            <a:br>
              <a:rPr lang="en-US" dirty="0"/>
            </a:br>
            <a:r>
              <a:rPr lang="en-US" dirty="0" err="1"/>
              <a:t>SaP</a:t>
            </a:r>
            <a:r>
              <a:rPr lang="en-US" dirty="0"/>
              <a:t>: which is a simplification task that gives a very long sentence to be split in shorter ones.</a:t>
            </a:r>
            <a:br>
              <a:rPr lang="en-US" dirty="0"/>
            </a:br>
            <a:r>
              <a:rPr lang="en-US" dirty="0"/>
              <a:t>Dialogue: which consist of generating a response from a dialogue context.</a:t>
            </a:r>
          </a:p>
          <a:p>
            <a:r>
              <a:rPr lang="en-US" dirty="0"/>
              <a:t>MT: which in this case aims to translate from </a:t>
            </a:r>
            <a:r>
              <a:rPr lang="en-US" dirty="0" err="1"/>
              <a:t>spanish</a:t>
            </a:r>
            <a:r>
              <a:rPr lang="en-US" dirty="0"/>
              <a:t> to </a:t>
            </a:r>
            <a:r>
              <a:rPr lang="en-US" dirty="0" err="1"/>
              <a:t>portugues</a:t>
            </a:r>
            <a:r>
              <a:rPr lang="en-US" dirty="0"/>
              <a:t> or English and </a:t>
            </a:r>
            <a:r>
              <a:rPr lang="en-US" dirty="0" err="1"/>
              <a:t>viceversa</a:t>
            </a:r>
            <a:r>
              <a:rPr lang="en-US" dirty="0"/>
              <a:t>.</a:t>
            </a:r>
          </a:p>
        </p:txBody>
      </p:sp>
      <p:sp>
        <p:nvSpPr>
          <p:cNvPr id="4" name="Slide Number Placeholder 3"/>
          <p:cNvSpPr>
            <a:spLocks noGrp="1"/>
          </p:cNvSpPr>
          <p:nvPr>
            <p:ph type="sldNum" sz="quarter" idx="5"/>
          </p:nvPr>
        </p:nvSpPr>
        <p:spPr/>
        <p:txBody>
          <a:bodyPr/>
          <a:lstStyle/>
          <a:p>
            <a:fld id="{8954E32A-327F-AF4B-8E1F-209FBF93D26D}" type="slidenum">
              <a:rPr lang="nl-NL" smtClean="0"/>
              <a:t>8</a:t>
            </a:fld>
            <a:endParaRPr lang="nl-NL"/>
          </a:p>
        </p:txBody>
      </p:sp>
    </p:spTree>
    <p:extLst>
      <p:ext uri="{BB962C8B-B14F-4D97-AF65-F5344CB8AC3E}">
        <p14:creationId xmlns:p14="http://schemas.microsoft.com/office/powerpoint/2010/main" val="37109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graph we show the result of all the models in all the tasks, where the 2 bars on the right of each group present the results of our models.</a:t>
            </a:r>
            <a:br>
              <a:rPr lang="en-US" dirty="0"/>
            </a:br>
            <a:br>
              <a:rPr lang="en-US" dirty="0"/>
            </a:br>
            <a:r>
              <a:rPr lang="en-US" dirty="0"/>
              <a:t>We found that BARTO and T5S outperform BERT2BERT models and multilingual models in the majority of the cases.</a:t>
            </a:r>
            <a:br>
              <a:rPr lang="en-US" dirty="0"/>
            </a:br>
            <a:br>
              <a:rPr lang="en-US" dirty="0"/>
            </a:br>
            <a:r>
              <a:rPr lang="en-US" dirty="0"/>
              <a:t>There is a big gap between seq2seq and bert2bert models in terms of performance, especially on long form summarization and generative QA. This demonstrates the strong capacity of s2s models for these complex tasks.</a:t>
            </a:r>
            <a:br>
              <a:rPr lang="en-US" dirty="0"/>
            </a:br>
            <a:br>
              <a:rPr lang="en-US" dirty="0"/>
            </a:br>
            <a:r>
              <a:rPr lang="en-US" dirty="0"/>
              <a:t>Finally we found that </a:t>
            </a:r>
            <a:r>
              <a:rPr lang="en-US" dirty="0" err="1"/>
              <a:t>barto</a:t>
            </a:r>
            <a:r>
              <a:rPr lang="en-US" dirty="0"/>
              <a:t> </a:t>
            </a:r>
            <a:r>
              <a:rPr lang="en-US" dirty="0" err="1"/>
              <a:t>perfom</a:t>
            </a:r>
            <a:r>
              <a:rPr lang="en-US" dirty="0"/>
              <a:t> the best for dialogue, and surprisingly BERT2BERT as well. While T5S is better for simplifying text.</a:t>
            </a:r>
          </a:p>
        </p:txBody>
      </p:sp>
      <p:sp>
        <p:nvSpPr>
          <p:cNvPr id="4" name="Slide Number Placeholder 3"/>
          <p:cNvSpPr>
            <a:spLocks noGrp="1"/>
          </p:cNvSpPr>
          <p:nvPr>
            <p:ph type="sldNum" sz="quarter" idx="5"/>
          </p:nvPr>
        </p:nvSpPr>
        <p:spPr/>
        <p:txBody>
          <a:bodyPr/>
          <a:lstStyle/>
          <a:p>
            <a:fld id="{8954E32A-327F-AF4B-8E1F-209FBF93D26D}" type="slidenum">
              <a:rPr lang="nl-NL" smtClean="0"/>
              <a:t>9</a:t>
            </a:fld>
            <a:endParaRPr lang="nl-NL"/>
          </a:p>
        </p:txBody>
      </p:sp>
    </p:spTree>
    <p:extLst>
      <p:ext uri="{BB962C8B-B14F-4D97-AF65-F5344CB8AC3E}">
        <p14:creationId xmlns:p14="http://schemas.microsoft.com/office/powerpoint/2010/main" val="56735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the machine translation task, our experiments evaluate the translation from Spanish to Portuguese and English and vice versa.</a:t>
            </a:r>
            <a:br>
              <a:rPr lang="en-US" dirty="0"/>
            </a:br>
            <a:br>
              <a:rPr lang="en-US" dirty="0"/>
            </a:br>
            <a:r>
              <a:rPr lang="en-US" dirty="0"/>
              <a:t>We found …</a:t>
            </a:r>
          </a:p>
        </p:txBody>
      </p:sp>
      <p:sp>
        <p:nvSpPr>
          <p:cNvPr id="4" name="Slide Number Placeholder 3"/>
          <p:cNvSpPr>
            <a:spLocks noGrp="1"/>
          </p:cNvSpPr>
          <p:nvPr>
            <p:ph type="sldNum" sz="quarter" idx="5"/>
          </p:nvPr>
        </p:nvSpPr>
        <p:spPr/>
        <p:txBody>
          <a:bodyPr/>
          <a:lstStyle/>
          <a:p>
            <a:fld id="{8954E32A-327F-AF4B-8E1F-209FBF93D26D}" type="slidenum">
              <a:rPr lang="nl-NL" smtClean="0"/>
              <a:t>10</a:t>
            </a:fld>
            <a:endParaRPr lang="nl-NL"/>
          </a:p>
        </p:txBody>
      </p:sp>
    </p:spTree>
    <p:extLst>
      <p:ext uri="{BB962C8B-B14F-4D97-AF65-F5344CB8AC3E}">
        <p14:creationId xmlns:p14="http://schemas.microsoft.com/office/powerpoint/2010/main" val="3427336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B80787B4-9ED5-45DA-9810-940DBAD03F53}" type="datetime1">
              <a:rPr lang="nl-BE" smtClean="0"/>
              <a:t>24/05/2024</a:t>
            </a:fld>
            <a:endParaRPr lang="nl-NL"/>
          </a:p>
        </p:txBody>
      </p:sp>
      <p:sp>
        <p:nvSpPr>
          <p:cNvPr id="5" name="Tijdelijke aanduiding voor voettekst 4"/>
          <p:cNvSpPr>
            <a:spLocks noGrp="1"/>
          </p:cNvSpPr>
          <p:nvPr>
            <p:ph type="ftr" sz="quarter" idx="11"/>
          </p:nvPr>
        </p:nvSpPr>
        <p:spPr/>
        <p:txBody>
          <a:bodyPr/>
          <a:lstStyle/>
          <a:p>
            <a:r>
              <a:rPr lang="fr-FR"/>
              <a:t>Department of Computer Science</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D3B3BBA3-67BD-459C-BAB7-3F9462AC83E1}" type="datetime1">
              <a:rPr lang="nl-BE" smtClean="0"/>
              <a:t>24/05/2024</a:t>
            </a:fld>
            <a:endParaRPr lang="nl-NL"/>
          </a:p>
        </p:txBody>
      </p:sp>
      <p:sp>
        <p:nvSpPr>
          <p:cNvPr id="5" name="Tijdelijke aanduiding voor voettekst 4"/>
          <p:cNvSpPr>
            <a:spLocks noGrp="1"/>
          </p:cNvSpPr>
          <p:nvPr>
            <p:ph type="ftr" sz="quarter" idx="11"/>
          </p:nvPr>
        </p:nvSpPr>
        <p:spPr/>
        <p:txBody>
          <a:bodyPr/>
          <a:lstStyle/>
          <a:p>
            <a:r>
              <a:rPr lang="fr-FR"/>
              <a:t>Department of Computer Science</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ACBB71E7-AEF5-49CD-9F59-9F9480C1218B}" type="datetime1">
              <a:rPr lang="nl-BE" smtClean="0"/>
              <a:t>24/05/2024</a:t>
            </a:fld>
            <a:endParaRPr lang="nl-NL"/>
          </a:p>
        </p:txBody>
      </p:sp>
      <p:sp>
        <p:nvSpPr>
          <p:cNvPr id="5" name="Tijdelijke aanduiding voor voettekst 4"/>
          <p:cNvSpPr>
            <a:spLocks noGrp="1"/>
          </p:cNvSpPr>
          <p:nvPr>
            <p:ph type="ftr" sz="quarter" idx="11"/>
          </p:nvPr>
        </p:nvSpPr>
        <p:spPr/>
        <p:txBody>
          <a:bodyPr/>
          <a:lstStyle/>
          <a:p>
            <a:r>
              <a:rPr lang="fr-FR"/>
              <a:t>Department of Computer Science</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66726970-61B4-4FC9-AED7-214F6C1C724F}" type="datetime1">
              <a:rPr lang="nl-BE" smtClean="0"/>
              <a:t>24/05/2024</a:t>
            </a:fld>
            <a:endParaRPr lang="nl-NL" dirty="0"/>
          </a:p>
        </p:txBody>
      </p:sp>
      <p:sp>
        <p:nvSpPr>
          <p:cNvPr id="5" name="Tijdelijke aanduiding voor voettekst 4"/>
          <p:cNvSpPr>
            <a:spLocks noGrp="1"/>
          </p:cNvSpPr>
          <p:nvPr>
            <p:ph type="ftr" sz="quarter" idx="11"/>
          </p:nvPr>
        </p:nvSpPr>
        <p:spPr/>
        <p:txBody>
          <a:bodyPr/>
          <a:lstStyle/>
          <a:p>
            <a:r>
              <a:rPr lang="fr-FR"/>
              <a:t>Department of Computer Science</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42A9708C-68F5-4024-AAC0-26905CBBFADC}" type="datetime1">
              <a:rPr lang="nl-BE" smtClean="0"/>
              <a:t>24/05/2024</a:t>
            </a:fld>
            <a:endParaRPr lang="nl-NL" dirty="0"/>
          </a:p>
        </p:txBody>
      </p:sp>
      <p:sp>
        <p:nvSpPr>
          <p:cNvPr id="5" name="Tijdelijke aanduiding voor voettekst 4"/>
          <p:cNvSpPr>
            <a:spLocks noGrp="1"/>
          </p:cNvSpPr>
          <p:nvPr>
            <p:ph type="ftr" sz="quarter" idx="11"/>
          </p:nvPr>
        </p:nvSpPr>
        <p:spPr/>
        <p:txBody>
          <a:bodyPr/>
          <a:lstStyle/>
          <a:p>
            <a:r>
              <a:rPr lang="fr-FR"/>
              <a:t>Department of Computer Science</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622B642E-0C5E-4336-AA6F-BB667794F885}" type="datetime1">
              <a:rPr lang="nl-BE" smtClean="0"/>
              <a:t>24/05/2024</a:t>
            </a:fld>
            <a:endParaRPr lang="nl-NL"/>
          </a:p>
        </p:txBody>
      </p:sp>
      <p:sp>
        <p:nvSpPr>
          <p:cNvPr id="6" name="Tijdelijke aanduiding voor voettekst 5"/>
          <p:cNvSpPr>
            <a:spLocks noGrp="1"/>
          </p:cNvSpPr>
          <p:nvPr>
            <p:ph type="ftr" sz="quarter" idx="11"/>
          </p:nvPr>
        </p:nvSpPr>
        <p:spPr/>
        <p:txBody>
          <a:bodyPr/>
          <a:lstStyle/>
          <a:p>
            <a:r>
              <a:rPr lang="fr-FR"/>
              <a:t>Department of Computer Science</a:t>
            </a:r>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4D495C43-858F-42A9-94C7-8E4E98C9FD49}" type="datetime1">
              <a:rPr lang="nl-BE" smtClean="0"/>
              <a:t>24/05/2024</a:t>
            </a:fld>
            <a:endParaRPr lang="nl-NL" dirty="0"/>
          </a:p>
        </p:txBody>
      </p:sp>
      <p:sp>
        <p:nvSpPr>
          <p:cNvPr id="8" name="Tijdelijke aanduiding voor voettekst 7"/>
          <p:cNvSpPr>
            <a:spLocks noGrp="1"/>
          </p:cNvSpPr>
          <p:nvPr>
            <p:ph type="ftr" sz="quarter" idx="11"/>
          </p:nvPr>
        </p:nvSpPr>
        <p:spPr/>
        <p:txBody>
          <a:bodyPr/>
          <a:lstStyle/>
          <a:p>
            <a:r>
              <a:rPr lang="fr-FR"/>
              <a:t>Department of Computer Science</a:t>
            </a:r>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30E89C34-22F0-4883-BE75-21588202E7CC}" type="datetime1">
              <a:rPr lang="nl-BE" smtClean="0"/>
              <a:t>24/05/2024</a:t>
            </a:fld>
            <a:endParaRPr lang="nl-NL"/>
          </a:p>
        </p:txBody>
      </p:sp>
      <p:sp>
        <p:nvSpPr>
          <p:cNvPr id="4" name="Tijdelijke aanduiding voor voettekst 3"/>
          <p:cNvSpPr>
            <a:spLocks noGrp="1"/>
          </p:cNvSpPr>
          <p:nvPr>
            <p:ph type="ftr" sz="quarter" idx="11"/>
          </p:nvPr>
        </p:nvSpPr>
        <p:spPr/>
        <p:txBody>
          <a:bodyPr/>
          <a:lstStyle/>
          <a:p>
            <a:r>
              <a:rPr lang="fr-FR"/>
              <a:t>Department of Computer Science</a:t>
            </a:r>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450A2A7-7058-4FC3-8553-1BD3174AE784}" type="datetime1">
              <a:rPr lang="nl-BE" smtClean="0"/>
              <a:t>24/05/2024</a:t>
            </a:fld>
            <a:endParaRPr lang="nl-NL"/>
          </a:p>
        </p:txBody>
      </p:sp>
      <p:sp>
        <p:nvSpPr>
          <p:cNvPr id="3" name="Tijdelijke aanduiding voor voettekst 2"/>
          <p:cNvSpPr>
            <a:spLocks noGrp="1"/>
          </p:cNvSpPr>
          <p:nvPr>
            <p:ph type="ftr" sz="quarter" idx="11"/>
          </p:nvPr>
        </p:nvSpPr>
        <p:spPr/>
        <p:txBody>
          <a:bodyPr/>
          <a:lstStyle/>
          <a:p>
            <a:r>
              <a:rPr lang="fr-FR"/>
              <a:t>Department of Computer Science</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C7214DFE-85E5-4E55-A695-0118E6E38F89}" type="datetime1">
              <a:rPr lang="nl-BE" smtClean="0"/>
              <a:t>24/05/2024</a:t>
            </a:fld>
            <a:endParaRPr lang="nl-NL" dirty="0"/>
          </a:p>
        </p:txBody>
      </p:sp>
      <p:sp>
        <p:nvSpPr>
          <p:cNvPr id="5" name="Tijdelijke aanduiding voor voettekst 4"/>
          <p:cNvSpPr>
            <a:spLocks noGrp="1"/>
          </p:cNvSpPr>
          <p:nvPr>
            <p:ph type="ftr" sz="quarter" idx="11"/>
          </p:nvPr>
        </p:nvSpPr>
        <p:spPr/>
        <p:txBody>
          <a:bodyPr/>
          <a:lstStyle/>
          <a:p>
            <a:r>
              <a:rPr lang="fr-FR"/>
              <a:t>Department of Computer Science</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ABCB2808-3FC7-40EC-A724-902A6CB334E8}" type="datetime1">
              <a:rPr lang="nl-BE" smtClean="0"/>
              <a:t>24/05/2024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fr-FR"/>
              <a:t>Department of Computer Science</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696AB433-6EAD-4AFC-8C4F-B457005ED76B}" type="datetime1">
              <a:rPr lang="nl-BE" smtClean="0"/>
              <a:t>24/05/2024</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fr-FR"/>
              <a:t>Department of Computer Science</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vgaraujov/Seq2Seq-Spanish-PLM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575998" y="1080000"/>
            <a:ext cx="11041199" cy="4024798"/>
          </a:xfrm>
        </p:spPr>
        <p:txBody>
          <a:bodyPr/>
          <a:lstStyle/>
          <a:p>
            <a:r>
              <a:rPr lang="en-US" dirty="0"/>
              <a:t>Sequence-to-Sequence Spanish Pre-trained Language Models</a:t>
            </a:r>
            <a:endParaRPr lang="nl-NL" dirty="0"/>
          </a:p>
        </p:txBody>
      </p:sp>
      <p:sp>
        <p:nvSpPr>
          <p:cNvPr id="9" name="Ondertitel 8"/>
          <p:cNvSpPr>
            <a:spLocks noGrp="1"/>
          </p:cNvSpPr>
          <p:nvPr>
            <p:ph type="subTitle" idx="1"/>
          </p:nvPr>
        </p:nvSpPr>
        <p:spPr>
          <a:xfrm>
            <a:off x="575999" y="5392801"/>
            <a:ext cx="11041198" cy="730188"/>
          </a:xfrm>
        </p:spPr>
        <p:txBody>
          <a:bodyPr>
            <a:noAutofit/>
          </a:bodyPr>
          <a:lstStyle/>
          <a:p>
            <a:r>
              <a:rPr lang="nl-NL" sz="2000" b="1" dirty="0"/>
              <a:t>Vladimir Araujo</a:t>
            </a:r>
            <a:r>
              <a:rPr lang="nl-NL" sz="2000" baseline="30000" dirty="0"/>
              <a:t>1</a:t>
            </a:r>
            <a:r>
              <a:rPr lang="nl-NL" sz="2000" dirty="0"/>
              <a:t>, Maria Mihaela Trusca</a:t>
            </a:r>
            <a:r>
              <a:rPr lang="nl-NL" sz="2000" baseline="30000" dirty="0"/>
              <a:t>1</a:t>
            </a:r>
            <a:r>
              <a:rPr lang="nl-NL" sz="2000" dirty="0"/>
              <a:t>, Rodrigo Tufiño</a:t>
            </a:r>
            <a:r>
              <a:rPr lang="nl-NL" sz="2000" baseline="30000" dirty="0"/>
              <a:t>2</a:t>
            </a:r>
            <a:r>
              <a:rPr lang="nl-NL" sz="2000" dirty="0"/>
              <a:t>, Marie-Francine Moens</a:t>
            </a:r>
            <a:r>
              <a:rPr lang="nl-NL" sz="2000" baseline="30000" dirty="0"/>
              <a:t>1</a:t>
            </a:r>
          </a:p>
          <a:p>
            <a:r>
              <a:rPr lang="nl-NL" sz="1800" baseline="30000" dirty="0"/>
              <a:t>1</a:t>
            </a:r>
            <a:r>
              <a:rPr lang="nl-NL" sz="1800" dirty="0"/>
              <a:t>KU Leuven, </a:t>
            </a:r>
            <a:r>
              <a:rPr lang="nl-NL" sz="1800" baseline="30000" dirty="0"/>
              <a:t>2</a:t>
            </a:r>
            <a:r>
              <a:rPr lang="nl-NL" sz="1800" dirty="0"/>
              <a:t>Universidad Politécnica Salesiana</a:t>
            </a:r>
          </a:p>
        </p:txBody>
      </p:sp>
      <p:pic>
        <p:nvPicPr>
          <p:cNvPr id="1026" name="Picture 2" descr="European Research Council - Wikipedia">
            <a:extLst>
              <a:ext uri="{FF2B5EF4-FFF2-40B4-BE49-F238E27FC236}">
                <a16:creationId xmlns:a16="http://schemas.microsoft.com/office/drawing/2014/main" id="{AEEA6ECC-3BBC-D172-88BF-0B6AC828A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197" y="258606"/>
            <a:ext cx="927605" cy="9306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72B6858-3E63-981E-655D-5777F657E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743" y="359366"/>
            <a:ext cx="2431240" cy="7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DB5D82-BC72-F32B-E06D-EC62872D61A5}"/>
              </a:ext>
            </a:extLst>
          </p:cNvPr>
          <p:cNvSpPr>
            <a:spLocks noGrp="1"/>
          </p:cNvSpPr>
          <p:nvPr>
            <p:ph idx="1"/>
          </p:nvPr>
        </p:nvSpPr>
        <p:spPr>
          <a:xfrm>
            <a:off x="576000" y="3529413"/>
            <a:ext cx="11041200" cy="2590587"/>
          </a:xfrm>
        </p:spPr>
        <p:txBody>
          <a:bodyPr>
            <a:normAutofit/>
          </a:bodyPr>
          <a:lstStyle/>
          <a:p>
            <a:r>
              <a:rPr lang="en-US" sz="1800" dirty="0"/>
              <a:t>Competitive against multilingual Seq2seq models in Machine Translation</a:t>
            </a:r>
          </a:p>
          <a:p>
            <a:r>
              <a:rPr lang="en-US" sz="1800" dirty="0"/>
              <a:t>BARTO and T5S can be fine-tuned for translation without additional mechanisms (Lewis et al. 2020a)</a:t>
            </a:r>
          </a:p>
          <a:p>
            <a:pPr lvl="1"/>
            <a:r>
              <a:rPr lang="en-US" sz="1800" dirty="0"/>
              <a:t>Our corpora consists of at least 98% accuracy for Spanish language prediction</a:t>
            </a:r>
          </a:p>
          <a:p>
            <a:pPr lvl="1"/>
            <a:r>
              <a:rPr lang="en-US" sz="1800" dirty="0"/>
              <a:t>Our models acquired knowledge of other languages often found alongside Spanish</a:t>
            </a:r>
          </a:p>
          <a:p>
            <a:pPr lvl="1"/>
            <a:endParaRPr lang="en-US" sz="2000" dirty="0"/>
          </a:p>
          <a:p>
            <a:pPr lvl="1"/>
            <a:endParaRPr lang="en-US" sz="2000" dirty="0"/>
          </a:p>
        </p:txBody>
      </p:sp>
      <p:sp>
        <p:nvSpPr>
          <p:cNvPr id="3" name="Footer Placeholder 2">
            <a:extLst>
              <a:ext uri="{FF2B5EF4-FFF2-40B4-BE49-F238E27FC236}">
                <a16:creationId xmlns:a16="http://schemas.microsoft.com/office/drawing/2014/main" id="{A4856EEB-5B55-3370-3588-B0E29DAFB01C}"/>
              </a:ext>
            </a:extLst>
          </p:cNvPr>
          <p:cNvSpPr>
            <a:spLocks noGrp="1"/>
          </p:cNvSpPr>
          <p:nvPr>
            <p:ph type="ftr" sz="quarter" idx="11"/>
          </p:nvPr>
        </p:nvSpPr>
        <p:spPr/>
        <p:txBody>
          <a:bodyPr/>
          <a:lstStyle/>
          <a:p>
            <a:r>
              <a:rPr lang="fr-FR"/>
              <a:t>Department of Computer Science</a:t>
            </a:r>
            <a:endParaRPr lang="nl-NL"/>
          </a:p>
        </p:txBody>
      </p:sp>
      <p:sp>
        <p:nvSpPr>
          <p:cNvPr id="4" name="Slide Number Placeholder 3">
            <a:extLst>
              <a:ext uri="{FF2B5EF4-FFF2-40B4-BE49-F238E27FC236}">
                <a16:creationId xmlns:a16="http://schemas.microsoft.com/office/drawing/2014/main" id="{88534A52-35F0-E135-EADF-6F7E897DD452}"/>
              </a:ext>
            </a:extLst>
          </p:cNvPr>
          <p:cNvSpPr>
            <a:spLocks noGrp="1"/>
          </p:cNvSpPr>
          <p:nvPr>
            <p:ph type="sldNum" sz="quarter" idx="12"/>
          </p:nvPr>
        </p:nvSpPr>
        <p:spPr/>
        <p:txBody>
          <a:bodyPr/>
          <a:lstStyle/>
          <a:p>
            <a:fld id="{0A297500-7527-634B-90F4-69D0994C32B4}" type="slidenum">
              <a:rPr lang="nl-NL" smtClean="0"/>
              <a:t>10</a:t>
            </a:fld>
            <a:endParaRPr lang="nl-NL"/>
          </a:p>
        </p:txBody>
      </p:sp>
      <p:sp>
        <p:nvSpPr>
          <p:cNvPr id="5" name="Title 4">
            <a:extLst>
              <a:ext uri="{FF2B5EF4-FFF2-40B4-BE49-F238E27FC236}">
                <a16:creationId xmlns:a16="http://schemas.microsoft.com/office/drawing/2014/main" id="{0462C134-E6C8-BBD9-0F88-E50D54D1BAEF}"/>
              </a:ext>
            </a:extLst>
          </p:cNvPr>
          <p:cNvSpPr>
            <a:spLocks noGrp="1"/>
          </p:cNvSpPr>
          <p:nvPr>
            <p:ph type="title"/>
          </p:nvPr>
        </p:nvSpPr>
        <p:spPr/>
        <p:txBody>
          <a:bodyPr/>
          <a:lstStyle/>
          <a:p>
            <a:r>
              <a:rPr lang="en-US" dirty="0"/>
              <a:t>Results and Findings: Machine Translation</a:t>
            </a:r>
          </a:p>
        </p:txBody>
      </p:sp>
      <p:pic>
        <p:nvPicPr>
          <p:cNvPr id="11" name="Picture 10">
            <a:extLst>
              <a:ext uri="{FF2B5EF4-FFF2-40B4-BE49-F238E27FC236}">
                <a16:creationId xmlns:a16="http://schemas.microsoft.com/office/drawing/2014/main" id="{DD4CE14C-646F-4902-4670-26BC8A0308C5}"/>
              </a:ext>
            </a:extLst>
          </p:cNvPr>
          <p:cNvPicPr>
            <a:picLocks noChangeAspect="1"/>
          </p:cNvPicPr>
          <p:nvPr/>
        </p:nvPicPr>
        <p:blipFill rotWithShape="1">
          <a:blip r:embed="rId3"/>
          <a:srcRect b="34956"/>
          <a:stretch/>
        </p:blipFill>
        <p:spPr>
          <a:xfrm>
            <a:off x="4002418" y="1633589"/>
            <a:ext cx="4062364" cy="1538818"/>
          </a:xfrm>
          <a:prstGeom prst="rect">
            <a:avLst/>
          </a:prstGeom>
        </p:spPr>
      </p:pic>
      <p:sp>
        <p:nvSpPr>
          <p:cNvPr id="12" name="Rectángulo 7">
            <a:extLst>
              <a:ext uri="{FF2B5EF4-FFF2-40B4-BE49-F238E27FC236}">
                <a16:creationId xmlns:a16="http://schemas.microsoft.com/office/drawing/2014/main" id="{35FBFAA2-917D-18E5-98CD-F4FB2D576F4F}"/>
              </a:ext>
            </a:extLst>
          </p:cNvPr>
          <p:cNvSpPr/>
          <p:nvPr/>
        </p:nvSpPr>
        <p:spPr>
          <a:xfrm>
            <a:off x="4002418" y="2790825"/>
            <a:ext cx="3999040" cy="351819"/>
          </a:xfrm>
          <a:prstGeom prst="rect">
            <a:avLst/>
          </a:prstGeom>
          <a:solidFill>
            <a:srgbClr val="FFC000">
              <a:alpha val="34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5685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52ABE6-CB2E-139E-E5BE-48AC3BC7328C}"/>
              </a:ext>
            </a:extLst>
          </p:cNvPr>
          <p:cNvSpPr>
            <a:spLocks noGrp="1"/>
          </p:cNvSpPr>
          <p:nvPr>
            <p:ph idx="1"/>
          </p:nvPr>
        </p:nvSpPr>
        <p:spPr/>
        <p:txBody>
          <a:bodyPr/>
          <a:lstStyle/>
          <a:p>
            <a:pPr marL="0" indent="0">
              <a:buNone/>
            </a:pPr>
            <a:r>
              <a:rPr lang="en-US" sz="2000" dirty="0"/>
              <a:t>Evaluation on discriminative tasks</a:t>
            </a:r>
          </a:p>
          <a:p>
            <a:r>
              <a:rPr lang="en-US" sz="1800" dirty="0"/>
              <a:t>GLUES (Cañete et al., 2020)</a:t>
            </a:r>
          </a:p>
          <a:p>
            <a:r>
              <a:rPr lang="en-US" sz="1800" dirty="0"/>
              <a:t>Semantic Similarity (Gutiérrez </a:t>
            </a:r>
            <a:r>
              <a:rPr lang="en-US" sz="1800" dirty="0" err="1"/>
              <a:t>Fandiño</a:t>
            </a:r>
            <a:r>
              <a:rPr lang="en-US" sz="1800" dirty="0"/>
              <a:t> et al., 2022) and Relatedness (</a:t>
            </a:r>
            <a:r>
              <a:rPr lang="en-US" sz="1800" dirty="0" err="1"/>
              <a:t>Ousidhoum</a:t>
            </a:r>
            <a:r>
              <a:rPr lang="en-US" sz="1800" dirty="0"/>
              <a:t> et al., 2024)</a:t>
            </a:r>
          </a:p>
          <a:p>
            <a:r>
              <a:rPr lang="en-US" sz="1800" dirty="0"/>
              <a:t>SQAC (Gutiérrez </a:t>
            </a:r>
            <a:r>
              <a:rPr lang="en-US" sz="1800" dirty="0" err="1"/>
              <a:t>Fandiño</a:t>
            </a:r>
            <a:r>
              <a:rPr lang="en-US" sz="1800" dirty="0"/>
              <a:t> et al., 2022)</a:t>
            </a:r>
          </a:p>
          <a:p>
            <a:endParaRPr lang="en-US" sz="1800" dirty="0"/>
          </a:p>
          <a:p>
            <a:endParaRPr lang="en-US" sz="1800" dirty="0"/>
          </a:p>
          <a:p>
            <a:endParaRPr lang="en-US" sz="1800" dirty="0"/>
          </a:p>
          <a:p>
            <a:pPr marL="0" indent="0">
              <a:buNone/>
            </a:pPr>
            <a:endParaRPr lang="en-US" sz="1800" dirty="0"/>
          </a:p>
          <a:p>
            <a:r>
              <a:rPr lang="en-US" sz="1800" dirty="0"/>
              <a:t>BARTO and T5S perform competitively</a:t>
            </a:r>
          </a:p>
          <a:p>
            <a:pPr lvl="1"/>
            <a:r>
              <a:rPr lang="en-US" sz="1800" dirty="0"/>
              <a:t>Especially when processing long sequences</a:t>
            </a:r>
          </a:p>
          <a:p>
            <a:pPr lvl="1"/>
            <a:r>
              <a:rPr lang="en-US" sz="1800" dirty="0"/>
              <a:t>BARTO outperforms in STS and STR</a:t>
            </a:r>
          </a:p>
          <a:p>
            <a:pPr lvl="1"/>
            <a:endParaRPr lang="en-US" dirty="0"/>
          </a:p>
        </p:txBody>
      </p:sp>
      <p:sp>
        <p:nvSpPr>
          <p:cNvPr id="3" name="Footer Placeholder 2">
            <a:extLst>
              <a:ext uri="{FF2B5EF4-FFF2-40B4-BE49-F238E27FC236}">
                <a16:creationId xmlns:a16="http://schemas.microsoft.com/office/drawing/2014/main" id="{CF55A012-679A-1E15-1A7A-C4AEF9091697}"/>
              </a:ext>
            </a:extLst>
          </p:cNvPr>
          <p:cNvSpPr>
            <a:spLocks noGrp="1"/>
          </p:cNvSpPr>
          <p:nvPr>
            <p:ph type="ftr" sz="quarter" idx="11"/>
          </p:nvPr>
        </p:nvSpPr>
        <p:spPr/>
        <p:txBody>
          <a:bodyPr/>
          <a:lstStyle/>
          <a:p>
            <a:r>
              <a:rPr lang="fr-FR"/>
              <a:t>Department of Computer Science</a:t>
            </a:r>
            <a:endParaRPr lang="nl-NL"/>
          </a:p>
        </p:txBody>
      </p:sp>
      <p:sp>
        <p:nvSpPr>
          <p:cNvPr id="4" name="Slide Number Placeholder 3">
            <a:extLst>
              <a:ext uri="{FF2B5EF4-FFF2-40B4-BE49-F238E27FC236}">
                <a16:creationId xmlns:a16="http://schemas.microsoft.com/office/drawing/2014/main" id="{386546A0-B4A9-E515-E31A-C9AB0435D294}"/>
              </a:ext>
            </a:extLst>
          </p:cNvPr>
          <p:cNvSpPr>
            <a:spLocks noGrp="1"/>
          </p:cNvSpPr>
          <p:nvPr>
            <p:ph type="sldNum" sz="quarter" idx="12"/>
          </p:nvPr>
        </p:nvSpPr>
        <p:spPr/>
        <p:txBody>
          <a:bodyPr/>
          <a:lstStyle/>
          <a:p>
            <a:fld id="{0A297500-7527-634B-90F4-69D0994C32B4}" type="slidenum">
              <a:rPr lang="nl-NL" smtClean="0"/>
              <a:t>11</a:t>
            </a:fld>
            <a:endParaRPr lang="nl-NL"/>
          </a:p>
        </p:txBody>
      </p:sp>
      <p:sp>
        <p:nvSpPr>
          <p:cNvPr id="5" name="Title 4">
            <a:extLst>
              <a:ext uri="{FF2B5EF4-FFF2-40B4-BE49-F238E27FC236}">
                <a16:creationId xmlns:a16="http://schemas.microsoft.com/office/drawing/2014/main" id="{96898615-2B4E-F5A5-3F50-77AA917CC12B}"/>
              </a:ext>
            </a:extLst>
          </p:cNvPr>
          <p:cNvSpPr>
            <a:spLocks noGrp="1"/>
          </p:cNvSpPr>
          <p:nvPr>
            <p:ph type="title"/>
          </p:nvPr>
        </p:nvSpPr>
        <p:spPr/>
        <p:txBody>
          <a:bodyPr/>
          <a:lstStyle/>
          <a:p>
            <a:r>
              <a:rPr lang="en-US" dirty="0"/>
              <a:t>Results and Findings: Discriminative Tasks</a:t>
            </a:r>
          </a:p>
        </p:txBody>
      </p:sp>
      <p:pic>
        <p:nvPicPr>
          <p:cNvPr id="7" name="Picture 6">
            <a:extLst>
              <a:ext uri="{FF2B5EF4-FFF2-40B4-BE49-F238E27FC236}">
                <a16:creationId xmlns:a16="http://schemas.microsoft.com/office/drawing/2014/main" id="{F6808013-4883-70D5-7934-1C6CCF4DBC90}"/>
              </a:ext>
            </a:extLst>
          </p:cNvPr>
          <p:cNvPicPr>
            <a:picLocks noChangeAspect="1"/>
          </p:cNvPicPr>
          <p:nvPr/>
        </p:nvPicPr>
        <p:blipFill>
          <a:blip r:embed="rId3"/>
          <a:stretch>
            <a:fillRect/>
          </a:stretch>
        </p:blipFill>
        <p:spPr>
          <a:xfrm>
            <a:off x="2787518" y="3429000"/>
            <a:ext cx="6616963" cy="1210920"/>
          </a:xfrm>
          <a:prstGeom prst="rect">
            <a:avLst/>
          </a:prstGeom>
        </p:spPr>
      </p:pic>
      <p:sp>
        <p:nvSpPr>
          <p:cNvPr id="8" name="Rectángulo 7">
            <a:extLst>
              <a:ext uri="{FF2B5EF4-FFF2-40B4-BE49-F238E27FC236}">
                <a16:creationId xmlns:a16="http://schemas.microsoft.com/office/drawing/2014/main" id="{02AB1D25-2DEE-EA48-0CB8-A5DC3EEF218A}"/>
              </a:ext>
            </a:extLst>
          </p:cNvPr>
          <p:cNvSpPr/>
          <p:nvPr/>
        </p:nvSpPr>
        <p:spPr>
          <a:xfrm>
            <a:off x="2818251" y="4212141"/>
            <a:ext cx="6586230" cy="427779"/>
          </a:xfrm>
          <a:prstGeom prst="rect">
            <a:avLst/>
          </a:prstGeom>
          <a:solidFill>
            <a:srgbClr val="FFC000">
              <a:alpha val="34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485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819A9-0A0D-DE16-23F9-59BE85C0F03C}"/>
              </a:ext>
            </a:extLst>
          </p:cNvPr>
          <p:cNvSpPr>
            <a:spLocks noGrp="1"/>
          </p:cNvSpPr>
          <p:nvPr>
            <p:ph idx="1"/>
          </p:nvPr>
        </p:nvSpPr>
        <p:spPr/>
        <p:txBody>
          <a:bodyPr>
            <a:normAutofit/>
          </a:bodyPr>
          <a:lstStyle/>
          <a:p>
            <a:r>
              <a:rPr lang="en-US" dirty="0"/>
              <a:t>We introduced BARTO and T5S</a:t>
            </a:r>
          </a:p>
          <a:p>
            <a:r>
              <a:rPr lang="en-US" dirty="0"/>
              <a:t>We introduced a benchmark for evaluation with generative tasks</a:t>
            </a:r>
          </a:p>
          <a:p>
            <a:r>
              <a:rPr lang="en-US" dirty="0"/>
              <a:t>BARTO and T5S outperform multilingual and BERT2BERT-style models</a:t>
            </a:r>
          </a:p>
          <a:p>
            <a:pPr lvl="1"/>
            <a:r>
              <a:rPr lang="en-US" dirty="0"/>
              <a:t>Better performance when processing long sequences</a:t>
            </a:r>
          </a:p>
          <a:p>
            <a:pPr lvl="1"/>
            <a:r>
              <a:rPr lang="en-US" dirty="0"/>
              <a:t>Can be used for machine translation using high resource languages</a:t>
            </a:r>
          </a:p>
          <a:p>
            <a:pPr lvl="1"/>
            <a:endParaRPr lang="en-US" dirty="0"/>
          </a:p>
          <a:p>
            <a:pPr marL="0" indent="0">
              <a:buNone/>
            </a:pPr>
            <a:r>
              <a:rPr lang="en-US" dirty="0"/>
              <a:t>Models available to facilitate future research and practical applications in Spanish NLP: </a:t>
            </a:r>
            <a:r>
              <a:rPr lang="en-US" dirty="0">
                <a:hlinkClick r:id="rId2"/>
              </a:rPr>
              <a:t>https://github.com/vgaraujov/Seq2Seq-Spanish-PLMs</a:t>
            </a:r>
            <a:endParaRPr lang="en-US" dirty="0"/>
          </a:p>
        </p:txBody>
      </p:sp>
      <p:sp>
        <p:nvSpPr>
          <p:cNvPr id="3" name="Footer Placeholder 2">
            <a:extLst>
              <a:ext uri="{FF2B5EF4-FFF2-40B4-BE49-F238E27FC236}">
                <a16:creationId xmlns:a16="http://schemas.microsoft.com/office/drawing/2014/main" id="{1E1DFC3D-B669-5C51-7CA7-5B24192E3EB5}"/>
              </a:ext>
            </a:extLst>
          </p:cNvPr>
          <p:cNvSpPr>
            <a:spLocks noGrp="1"/>
          </p:cNvSpPr>
          <p:nvPr>
            <p:ph type="ftr" sz="quarter" idx="11"/>
          </p:nvPr>
        </p:nvSpPr>
        <p:spPr/>
        <p:txBody>
          <a:bodyPr/>
          <a:lstStyle/>
          <a:p>
            <a:r>
              <a:rPr lang="fr-FR"/>
              <a:t>Department of Computer Science</a:t>
            </a:r>
            <a:endParaRPr lang="nl-NL" dirty="0"/>
          </a:p>
        </p:txBody>
      </p:sp>
      <p:sp>
        <p:nvSpPr>
          <p:cNvPr id="4" name="Slide Number Placeholder 3">
            <a:extLst>
              <a:ext uri="{FF2B5EF4-FFF2-40B4-BE49-F238E27FC236}">
                <a16:creationId xmlns:a16="http://schemas.microsoft.com/office/drawing/2014/main" id="{CBF63DE3-09AE-141D-B350-478E494A3021}"/>
              </a:ext>
            </a:extLst>
          </p:cNvPr>
          <p:cNvSpPr>
            <a:spLocks noGrp="1"/>
          </p:cNvSpPr>
          <p:nvPr>
            <p:ph type="sldNum" sz="quarter" idx="12"/>
          </p:nvPr>
        </p:nvSpPr>
        <p:spPr/>
        <p:txBody>
          <a:bodyPr/>
          <a:lstStyle/>
          <a:p>
            <a:fld id="{0A297500-7527-634B-90F4-69D0994C32B4}" type="slidenum">
              <a:rPr lang="nl-NL" smtClean="0"/>
              <a:t>12</a:t>
            </a:fld>
            <a:endParaRPr lang="nl-NL"/>
          </a:p>
        </p:txBody>
      </p:sp>
      <p:sp>
        <p:nvSpPr>
          <p:cNvPr id="5" name="Title 4">
            <a:extLst>
              <a:ext uri="{FF2B5EF4-FFF2-40B4-BE49-F238E27FC236}">
                <a16:creationId xmlns:a16="http://schemas.microsoft.com/office/drawing/2014/main" id="{E29B0DA5-B43F-D86B-BD94-FA0928EA926B}"/>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81332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40E44-A283-0608-0535-3DBAF2C7231E}"/>
              </a:ext>
            </a:extLst>
          </p:cNvPr>
          <p:cNvSpPr>
            <a:spLocks noGrp="1"/>
          </p:cNvSpPr>
          <p:nvPr>
            <p:ph type="title"/>
          </p:nvPr>
        </p:nvSpPr>
        <p:spPr>
          <a:xfrm>
            <a:off x="579120" y="510988"/>
            <a:ext cx="11039793" cy="3612227"/>
          </a:xfrm>
        </p:spPr>
        <p:txBody>
          <a:bodyPr/>
          <a:lstStyle/>
          <a:p>
            <a:r>
              <a:rPr lang="en-US" dirty="0"/>
              <a:t>Thank you</a:t>
            </a:r>
          </a:p>
        </p:txBody>
      </p:sp>
      <p:sp>
        <p:nvSpPr>
          <p:cNvPr id="3" name="Marcador de número de diapositiva 2">
            <a:extLst>
              <a:ext uri="{FF2B5EF4-FFF2-40B4-BE49-F238E27FC236}">
                <a16:creationId xmlns:a16="http://schemas.microsoft.com/office/drawing/2014/main" id="{63F91272-E4A9-134E-117C-4FF9328C6D8F}"/>
              </a:ext>
            </a:extLst>
          </p:cNvPr>
          <p:cNvSpPr>
            <a:spLocks noGrp="1"/>
          </p:cNvSpPr>
          <p:nvPr>
            <p:ph type="sldNum" sz="quarter" idx="12"/>
          </p:nvPr>
        </p:nvSpPr>
        <p:spPr/>
        <p:txBody>
          <a:bodyPr/>
          <a:lstStyle/>
          <a:p>
            <a:fld id="{0A297500-7527-634B-90F4-69D0994C32B4}" type="slidenum">
              <a:rPr lang="nl-NL" smtClean="0"/>
              <a:t>13</a:t>
            </a:fld>
            <a:endParaRPr lang="nl-NL"/>
          </a:p>
        </p:txBody>
      </p:sp>
      <p:sp>
        <p:nvSpPr>
          <p:cNvPr id="4" name="Marcador de pie de página 3">
            <a:extLst>
              <a:ext uri="{FF2B5EF4-FFF2-40B4-BE49-F238E27FC236}">
                <a16:creationId xmlns:a16="http://schemas.microsoft.com/office/drawing/2014/main" id="{1D8ECA9E-CA2B-7C32-8244-8D949E3F1F07}"/>
              </a:ext>
            </a:extLst>
          </p:cNvPr>
          <p:cNvSpPr>
            <a:spLocks noGrp="1"/>
          </p:cNvSpPr>
          <p:nvPr>
            <p:ph type="ftr" sz="quarter" idx="11"/>
          </p:nvPr>
        </p:nvSpPr>
        <p:spPr/>
        <p:txBody>
          <a:bodyPr/>
          <a:lstStyle/>
          <a:p>
            <a:r>
              <a:rPr lang="nl-NL" dirty="0"/>
              <a:t>Department of Computer Science</a:t>
            </a:r>
          </a:p>
        </p:txBody>
      </p:sp>
      <p:pic>
        <p:nvPicPr>
          <p:cNvPr id="6" name="Picture 5" descr="A qr code on a white background&#10;&#10;Description automatically generated">
            <a:extLst>
              <a:ext uri="{FF2B5EF4-FFF2-40B4-BE49-F238E27FC236}">
                <a16:creationId xmlns:a16="http://schemas.microsoft.com/office/drawing/2014/main" id="{F456B8E9-2106-7115-5660-08062B40E5BD}"/>
              </a:ext>
            </a:extLst>
          </p:cNvPr>
          <p:cNvPicPr>
            <a:picLocks noChangeAspect="1"/>
          </p:cNvPicPr>
          <p:nvPr/>
        </p:nvPicPr>
        <p:blipFill>
          <a:blip r:embed="rId2"/>
          <a:stretch>
            <a:fillRect/>
          </a:stretch>
        </p:blipFill>
        <p:spPr>
          <a:xfrm>
            <a:off x="5069205" y="3032994"/>
            <a:ext cx="2053590" cy="2053590"/>
          </a:xfrm>
          <a:prstGeom prst="rect">
            <a:avLst/>
          </a:prstGeom>
        </p:spPr>
      </p:pic>
      <p:sp>
        <p:nvSpPr>
          <p:cNvPr id="5" name="TextBox 4">
            <a:extLst>
              <a:ext uri="{FF2B5EF4-FFF2-40B4-BE49-F238E27FC236}">
                <a16:creationId xmlns:a16="http://schemas.microsoft.com/office/drawing/2014/main" id="{A3DF232B-78EF-B61D-1F40-02FF78D64B81}"/>
              </a:ext>
            </a:extLst>
          </p:cNvPr>
          <p:cNvSpPr txBox="1"/>
          <p:nvPr/>
        </p:nvSpPr>
        <p:spPr>
          <a:xfrm>
            <a:off x="2340003" y="5435910"/>
            <a:ext cx="7511993" cy="338554"/>
          </a:xfrm>
          <a:prstGeom prst="rect">
            <a:avLst/>
          </a:prstGeom>
          <a:noFill/>
        </p:spPr>
        <p:txBody>
          <a:bodyPr wrap="none" rtlCol="0">
            <a:spAutoFit/>
          </a:bodyPr>
          <a:lstStyle/>
          <a:p>
            <a:r>
              <a:rPr lang="en-US" sz="1600" b="1" dirty="0">
                <a:solidFill>
                  <a:schemeClr val="tx1">
                    <a:lumMod val="20000"/>
                    <a:lumOff val="80000"/>
                  </a:schemeClr>
                </a:solidFill>
              </a:rPr>
              <a:t>ACK</a:t>
            </a:r>
            <a:r>
              <a:rPr lang="en-US" sz="1600" dirty="0">
                <a:solidFill>
                  <a:schemeClr val="tx1">
                    <a:lumMod val="20000"/>
                    <a:lumOff val="80000"/>
                  </a:schemeClr>
                </a:solidFill>
              </a:rPr>
              <a:t>: European Research Council and Google Cloud Research Credits program </a:t>
            </a:r>
            <a:endParaRPr lang="en-BE" sz="1600" dirty="0">
              <a:solidFill>
                <a:schemeClr val="tx1">
                  <a:lumMod val="20000"/>
                  <a:lumOff val="80000"/>
                </a:schemeClr>
              </a:solidFill>
            </a:endParaRPr>
          </a:p>
        </p:txBody>
      </p:sp>
    </p:spTree>
    <p:extLst>
      <p:ext uri="{BB962C8B-B14F-4D97-AF65-F5344CB8AC3E}">
        <p14:creationId xmlns:p14="http://schemas.microsoft.com/office/powerpoint/2010/main" val="282153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DB5D82-BC72-F32B-E06D-EC62872D61A5}"/>
              </a:ext>
            </a:extLst>
          </p:cNvPr>
          <p:cNvSpPr>
            <a:spLocks noGrp="1"/>
          </p:cNvSpPr>
          <p:nvPr>
            <p:ph idx="1"/>
          </p:nvPr>
        </p:nvSpPr>
        <p:spPr>
          <a:xfrm>
            <a:off x="576000" y="4114800"/>
            <a:ext cx="11041200" cy="2005200"/>
          </a:xfrm>
        </p:spPr>
        <p:txBody>
          <a:bodyPr>
            <a:normAutofit/>
          </a:bodyPr>
          <a:lstStyle/>
          <a:p>
            <a:r>
              <a:rPr lang="en-US" sz="1800" dirty="0"/>
              <a:t>BARTO and T5S outperform BERT2BERT-style and multilingual models</a:t>
            </a:r>
          </a:p>
          <a:p>
            <a:r>
              <a:rPr lang="en-US" sz="1800" dirty="0"/>
              <a:t>Big gap on QA between Seq2seq models and BERT2BERT-style models</a:t>
            </a:r>
          </a:p>
          <a:p>
            <a:r>
              <a:rPr lang="en-US" sz="1800" dirty="0"/>
              <a:t>BARTO performs the best for dialogue</a:t>
            </a:r>
          </a:p>
          <a:p>
            <a:r>
              <a:rPr lang="en-US" sz="1800" dirty="0"/>
              <a:t>T5S better for simplifying text</a:t>
            </a:r>
          </a:p>
        </p:txBody>
      </p:sp>
      <p:sp>
        <p:nvSpPr>
          <p:cNvPr id="3" name="Footer Placeholder 2">
            <a:extLst>
              <a:ext uri="{FF2B5EF4-FFF2-40B4-BE49-F238E27FC236}">
                <a16:creationId xmlns:a16="http://schemas.microsoft.com/office/drawing/2014/main" id="{A4856EEB-5B55-3370-3588-B0E29DAFB01C}"/>
              </a:ext>
            </a:extLst>
          </p:cNvPr>
          <p:cNvSpPr>
            <a:spLocks noGrp="1"/>
          </p:cNvSpPr>
          <p:nvPr>
            <p:ph type="ftr" sz="quarter" idx="11"/>
          </p:nvPr>
        </p:nvSpPr>
        <p:spPr/>
        <p:txBody>
          <a:bodyPr/>
          <a:lstStyle/>
          <a:p>
            <a:r>
              <a:rPr lang="fr-FR"/>
              <a:t>Department of Computer Science</a:t>
            </a:r>
            <a:endParaRPr lang="nl-NL"/>
          </a:p>
        </p:txBody>
      </p:sp>
      <p:sp>
        <p:nvSpPr>
          <p:cNvPr id="4" name="Slide Number Placeholder 3">
            <a:extLst>
              <a:ext uri="{FF2B5EF4-FFF2-40B4-BE49-F238E27FC236}">
                <a16:creationId xmlns:a16="http://schemas.microsoft.com/office/drawing/2014/main" id="{88534A52-35F0-E135-EADF-6F7E897DD452}"/>
              </a:ext>
            </a:extLst>
          </p:cNvPr>
          <p:cNvSpPr>
            <a:spLocks noGrp="1"/>
          </p:cNvSpPr>
          <p:nvPr>
            <p:ph type="sldNum" sz="quarter" idx="12"/>
          </p:nvPr>
        </p:nvSpPr>
        <p:spPr/>
        <p:txBody>
          <a:bodyPr/>
          <a:lstStyle/>
          <a:p>
            <a:fld id="{0A297500-7527-634B-90F4-69D0994C32B4}" type="slidenum">
              <a:rPr lang="nl-NL" smtClean="0"/>
              <a:t>14</a:t>
            </a:fld>
            <a:endParaRPr lang="nl-NL"/>
          </a:p>
        </p:txBody>
      </p:sp>
      <p:sp>
        <p:nvSpPr>
          <p:cNvPr id="5" name="Title 4">
            <a:extLst>
              <a:ext uri="{FF2B5EF4-FFF2-40B4-BE49-F238E27FC236}">
                <a16:creationId xmlns:a16="http://schemas.microsoft.com/office/drawing/2014/main" id="{0462C134-E6C8-BBD9-0F88-E50D54D1BAEF}"/>
              </a:ext>
            </a:extLst>
          </p:cNvPr>
          <p:cNvSpPr>
            <a:spLocks noGrp="1"/>
          </p:cNvSpPr>
          <p:nvPr>
            <p:ph type="title"/>
          </p:nvPr>
        </p:nvSpPr>
        <p:spPr/>
        <p:txBody>
          <a:bodyPr/>
          <a:lstStyle/>
          <a:p>
            <a:r>
              <a:rPr lang="en-US" dirty="0"/>
              <a:t>Results and Findings</a:t>
            </a:r>
          </a:p>
        </p:txBody>
      </p:sp>
      <p:pic>
        <p:nvPicPr>
          <p:cNvPr id="7" name="Picture 6">
            <a:extLst>
              <a:ext uri="{FF2B5EF4-FFF2-40B4-BE49-F238E27FC236}">
                <a16:creationId xmlns:a16="http://schemas.microsoft.com/office/drawing/2014/main" id="{356CF977-9859-C4F4-9924-7C58CD2FD826}"/>
              </a:ext>
            </a:extLst>
          </p:cNvPr>
          <p:cNvPicPr>
            <a:picLocks noChangeAspect="1"/>
          </p:cNvPicPr>
          <p:nvPr/>
        </p:nvPicPr>
        <p:blipFill>
          <a:blip r:embed="rId2"/>
          <a:stretch>
            <a:fillRect/>
          </a:stretch>
        </p:blipFill>
        <p:spPr>
          <a:xfrm>
            <a:off x="334470" y="1627878"/>
            <a:ext cx="7598797" cy="2080522"/>
          </a:xfrm>
          <a:prstGeom prst="rect">
            <a:avLst/>
          </a:prstGeom>
        </p:spPr>
      </p:pic>
      <p:pic>
        <p:nvPicPr>
          <p:cNvPr id="9" name="Picture 8">
            <a:extLst>
              <a:ext uri="{FF2B5EF4-FFF2-40B4-BE49-F238E27FC236}">
                <a16:creationId xmlns:a16="http://schemas.microsoft.com/office/drawing/2014/main" id="{9F5C7A8E-22B7-3DE9-3966-2CB8E1A9E95D}"/>
              </a:ext>
            </a:extLst>
          </p:cNvPr>
          <p:cNvPicPr>
            <a:picLocks noChangeAspect="1"/>
          </p:cNvPicPr>
          <p:nvPr/>
        </p:nvPicPr>
        <p:blipFill>
          <a:blip r:embed="rId3"/>
          <a:stretch>
            <a:fillRect/>
          </a:stretch>
        </p:blipFill>
        <p:spPr>
          <a:xfrm>
            <a:off x="8066028" y="1566333"/>
            <a:ext cx="3791502" cy="2142067"/>
          </a:xfrm>
          <a:prstGeom prst="rect">
            <a:avLst/>
          </a:prstGeom>
        </p:spPr>
      </p:pic>
      <p:sp>
        <p:nvSpPr>
          <p:cNvPr id="10" name="Rectángulo 7">
            <a:extLst>
              <a:ext uri="{FF2B5EF4-FFF2-40B4-BE49-F238E27FC236}">
                <a16:creationId xmlns:a16="http://schemas.microsoft.com/office/drawing/2014/main" id="{38FD4D31-AB0D-E619-C3CD-9ED8D7F5BB0B}"/>
              </a:ext>
            </a:extLst>
          </p:cNvPr>
          <p:cNvSpPr/>
          <p:nvPr/>
        </p:nvSpPr>
        <p:spPr>
          <a:xfrm>
            <a:off x="987227" y="2850428"/>
            <a:ext cx="6260239" cy="307639"/>
          </a:xfrm>
          <a:prstGeom prst="rect">
            <a:avLst/>
          </a:prstGeom>
          <a:solidFill>
            <a:srgbClr val="FFC000">
              <a:alpha val="34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ángulo 7">
            <a:extLst>
              <a:ext uri="{FF2B5EF4-FFF2-40B4-BE49-F238E27FC236}">
                <a16:creationId xmlns:a16="http://schemas.microsoft.com/office/drawing/2014/main" id="{715593AB-326B-BA47-85D4-78D0A6548A9D}"/>
              </a:ext>
            </a:extLst>
          </p:cNvPr>
          <p:cNvSpPr/>
          <p:nvPr/>
        </p:nvSpPr>
        <p:spPr>
          <a:xfrm>
            <a:off x="8517467" y="2849008"/>
            <a:ext cx="2954866" cy="307639"/>
          </a:xfrm>
          <a:prstGeom prst="rect">
            <a:avLst/>
          </a:prstGeom>
          <a:solidFill>
            <a:srgbClr val="FFC000">
              <a:alpha val="34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975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B716B-353B-695C-3590-69B6A61D6BAF}"/>
              </a:ext>
            </a:extLst>
          </p:cNvPr>
          <p:cNvSpPr>
            <a:spLocks noGrp="1"/>
          </p:cNvSpPr>
          <p:nvPr>
            <p:ph idx="1"/>
          </p:nvPr>
        </p:nvSpPr>
        <p:spPr>
          <a:xfrm>
            <a:off x="1224000" y="1639607"/>
            <a:ext cx="3675236" cy="943267"/>
          </a:xfrm>
        </p:spPr>
        <p:txBody>
          <a:bodyPr>
            <a:normAutofit fontScale="70000" lnSpcReduction="20000"/>
          </a:bodyPr>
          <a:lstStyle/>
          <a:p>
            <a:pPr marL="0" indent="0" algn="ctr">
              <a:buNone/>
            </a:pPr>
            <a:r>
              <a:rPr lang="en-US" dirty="0">
                <a:solidFill>
                  <a:schemeClr val="tx2"/>
                </a:solidFill>
              </a:rPr>
              <a:t>Encoder-only model</a:t>
            </a:r>
          </a:p>
          <a:p>
            <a:pPr algn="ctr"/>
            <a:r>
              <a:rPr lang="en-US" sz="2200" dirty="0"/>
              <a:t>Transformer encoder + Masked LM</a:t>
            </a:r>
          </a:p>
          <a:p>
            <a:pPr algn="ctr"/>
            <a:r>
              <a:rPr lang="en-US" sz="2200" dirty="0"/>
              <a:t>NLU Tasks</a:t>
            </a:r>
          </a:p>
          <a:p>
            <a:endParaRPr lang="en-US" dirty="0"/>
          </a:p>
        </p:txBody>
      </p:sp>
      <p:sp>
        <p:nvSpPr>
          <p:cNvPr id="3" name="Footer Placeholder 2">
            <a:extLst>
              <a:ext uri="{FF2B5EF4-FFF2-40B4-BE49-F238E27FC236}">
                <a16:creationId xmlns:a16="http://schemas.microsoft.com/office/drawing/2014/main" id="{C50C6D1D-17C1-D9B5-A946-4E6D4345FF12}"/>
              </a:ext>
            </a:extLst>
          </p:cNvPr>
          <p:cNvSpPr>
            <a:spLocks noGrp="1"/>
          </p:cNvSpPr>
          <p:nvPr>
            <p:ph type="ftr" sz="quarter" idx="11"/>
          </p:nvPr>
        </p:nvSpPr>
        <p:spPr/>
        <p:txBody>
          <a:bodyPr/>
          <a:lstStyle/>
          <a:p>
            <a:r>
              <a:rPr lang="fr-FR"/>
              <a:t>Department of Computer Science</a:t>
            </a:r>
            <a:endParaRPr lang="nl-NL" dirty="0"/>
          </a:p>
        </p:txBody>
      </p:sp>
      <p:sp>
        <p:nvSpPr>
          <p:cNvPr id="4" name="Slide Number Placeholder 3">
            <a:extLst>
              <a:ext uri="{FF2B5EF4-FFF2-40B4-BE49-F238E27FC236}">
                <a16:creationId xmlns:a16="http://schemas.microsoft.com/office/drawing/2014/main" id="{D7F626E3-AD5E-7C38-CC77-3C5B8194060D}"/>
              </a:ext>
            </a:extLst>
          </p:cNvPr>
          <p:cNvSpPr>
            <a:spLocks noGrp="1"/>
          </p:cNvSpPr>
          <p:nvPr>
            <p:ph type="sldNum" sz="quarter" idx="12"/>
          </p:nvPr>
        </p:nvSpPr>
        <p:spPr/>
        <p:txBody>
          <a:bodyPr/>
          <a:lstStyle/>
          <a:p>
            <a:fld id="{0A297500-7527-634B-90F4-69D0994C32B4}" type="slidenum">
              <a:rPr lang="nl-NL" smtClean="0"/>
              <a:t>2</a:t>
            </a:fld>
            <a:endParaRPr lang="nl-NL"/>
          </a:p>
        </p:txBody>
      </p:sp>
      <p:sp>
        <p:nvSpPr>
          <p:cNvPr id="5" name="Title 4">
            <a:extLst>
              <a:ext uri="{FF2B5EF4-FFF2-40B4-BE49-F238E27FC236}">
                <a16:creationId xmlns:a16="http://schemas.microsoft.com/office/drawing/2014/main" id="{90CC9BCD-E3FE-BF11-EF23-0E5436B1EEE3}"/>
              </a:ext>
            </a:extLst>
          </p:cNvPr>
          <p:cNvSpPr>
            <a:spLocks noGrp="1"/>
          </p:cNvSpPr>
          <p:nvPr>
            <p:ph type="title"/>
          </p:nvPr>
        </p:nvSpPr>
        <p:spPr/>
        <p:txBody>
          <a:bodyPr/>
          <a:lstStyle/>
          <a:p>
            <a:r>
              <a:rPr lang="en-US" dirty="0"/>
              <a:t>Transformer-based Language Models</a:t>
            </a:r>
          </a:p>
        </p:txBody>
      </p:sp>
      <p:sp>
        <p:nvSpPr>
          <p:cNvPr id="8" name="CuadroTexto 12">
            <a:extLst>
              <a:ext uri="{FF2B5EF4-FFF2-40B4-BE49-F238E27FC236}">
                <a16:creationId xmlns:a16="http://schemas.microsoft.com/office/drawing/2014/main" id="{7AB7370F-B205-EC89-8C38-CB00922BDB3B}"/>
              </a:ext>
            </a:extLst>
          </p:cNvPr>
          <p:cNvSpPr txBox="1"/>
          <p:nvPr/>
        </p:nvSpPr>
        <p:spPr>
          <a:xfrm>
            <a:off x="8628507" y="5847838"/>
            <a:ext cx="2988693" cy="261610"/>
          </a:xfrm>
          <a:prstGeom prst="rect">
            <a:avLst/>
          </a:prstGeom>
          <a:noFill/>
        </p:spPr>
        <p:txBody>
          <a:bodyPr wrap="square" rtlCol="0">
            <a:spAutoFit/>
          </a:bodyPr>
          <a:lstStyle/>
          <a:p>
            <a:pPr algn="r"/>
            <a:r>
              <a:rPr lang="en-US" sz="1100" dirty="0"/>
              <a:t>Figures from Lewis et al. (2020)</a:t>
            </a:r>
          </a:p>
        </p:txBody>
      </p:sp>
      <p:pic>
        <p:nvPicPr>
          <p:cNvPr id="10" name="Picture 9">
            <a:extLst>
              <a:ext uri="{FF2B5EF4-FFF2-40B4-BE49-F238E27FC236}">
                <a16:creationId xmlns:a16="http://schemas.microsoft.com/office/drawing/2014/main" id="{F655A13E-1B6D-21A2-BE4D-111A1EE71449}"/>
              </a:ext>
            </a:extLst>
          </p:cNvPr>
          <p:cNvPicPr>
            <a:picLocks noChangeAspect="1"/>
          </p:cNvPicPr>
          <p:nvPr/>
        </p:nvPicPr>
        <p:blipFill rotWithShape="1">
          <a:blip r:embed="rId3"/>
          <a:srcRect r="66897"/>
          <a:stretch/>
        </p:blipFill>
        <p:spPr>
          <a:xfrm>
            <a:off x="2227050" y="2582874"/>
            <a:ext cx="1669135" cy="1351635"/>
          </a:xfrm>
          <a:prstGeom prst="rect">
            <a:avLst/>
          </a:prstGeom>
        </p:spPr>
      </p:pic>
      <p:pic>
        <p:nvPicPr>
          <p:cNvPr id="12" name="Picture 11">
            <a:extLst>
              <a:ext uri="{FF2B5EF4-FFF2-40B4-BE49-F238E27FC236}">
                <a16:creationId xmlns:a16="http://schemas.microsoft.com/office/drawing/2014/main" id="{33CD1128-C198-7E0A-A643-0AC0191670DD}"/>
              </a:ext>
            </a:extLst>
          </p:cNvPr>
          <p:cNvPicPr>
            <a:picLocks noChangeAspect="1"/>
          </p:cNvPicPr>
          <p:nvPr/>
        </p:nvPicPr>
        <p:blipFill>
          <a:blip r:embed="rId4"/>
          <a:stretch>
            <a:fillRect/>
          </a:stretch>
        </p:blipFill>
        <p:spPr>
          <a:xfrm>
            <a:off x="4298535" y="4605849"/>
            <a:ext cx="3594930" cy="1350118"/>
          </a:xfrm>
          <a:prstGeom prst="rect">
            <a:avLst/>
          </a:prstGeom>
        </p:spPr>
      </p:pic>
      <p:sp>
        <p:nvSpPr>
          <p:cNvPr id="13" name="Content Placeholder 1">
            <a:extLst>
              <a:ext uri="{FF2B5EF4-FFF2-40B4-BE49-F238E27FC236}">
                <a16:creationId xmlns:a16="http://schemas.microsoft.com/office/drawing/2014/main" id="{4F594D0C-E846-C17F-6E35-C8BD62182F7D}"/>
              </a:ext>
            </a:extLst>
          </p:cNvPr>
          <p:cNvSpPr txBox="1">
            <a:spLocks/>
          </p:cNvSpPr>
          <p:nvPr/>
        </p:nvSpPr>
        <p:spPr>
          <a:xfrm>
            <a:off x="3314482" y="3662582"/>
            <a:ext cx="5563036" cy="9432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solidFill>
                  <a:schemeClr val="tx2"/>
                </a:solidFill>
              </a:rPr>
              <a:t>Encoder-Decoder model</a:t>
            </a:r>
          </a:p>
          <a:p>
            <a:pPr algn="ctr"/>
            <a:r>
              <a:rPr lang="en-US" sz="2200" dirty="0"/>
              <a:t>Full transformer model + Denoising objective</a:t>
            </a:r>
          </a:p>
          <a:p>
            <a:pPr algn="ctr"/>
            <a:r>
              <a:rPr lang="en-US" sz="2200" dirty="0"/>
              <a:t>Seq2seq tasks (NLU &amp; NLG)</a:t>
            </a:r>
          </a:p>
        </p:txBody>
      </p:sp>
      <p:sp>
        <p:nvSpPr>
          <p:cNvPr id="14" name="Content Placeholder 1">
            <a:extLst>
              <a:ext uri="{FF2B5EF4-FFF2-40B4-BE49-F238E27FC236}">
                <a16:creationId xmlns:a16="http://schemas.microsoft.com/office/drawing/2014/main" id="{7B49A45A-BA6A-A24A-93F8-8B9F6E55A8DE}"/>
              </a:ext>
            </a:extLst>
          </p:cNvPr>
          <p:cNvSpPr txBox="1">
            <a:spLocks/>
          </p:cNvSpPr>
          <p:nvPr/>
        </p:nvSpPr>
        <p:spPr>
          <a:xfrm>
            <a:off x="7208874" y="1636681"/>
            <a:ext cx="3413052" cy="94326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solidFill>
                  <a:schemeClr val="tx2"/>
                </a:solidFill>
              </a:rPr>
              <a:t>Decoder-only model</a:t>
            </a:r>
          </a:p>
          <a:p>
            <a:pPr algn="ctr"/>
            <a:r>
              <a:rPr lang="en-US" sz="2200" dirty="0"/>
              <a:t>Transformer decoder + Casual LM</a:t>
            </a:r>
          </a:p>
          <a:p>
            <a:pPr algn="ctr"/>
            <a:r>
              <a:rPr lang="en-US" sz="2200" dirty="0"/>
              <a:t>NLG tasks</a:t>
            </a:r>
          </a:p>
        </p:txBody>
      </p:sp>
      <p:pic>
        <p:nvPicPr>
          <p:cNvPr id="15" name="Picture 14">
            <a:extLst>
              <a:ext uri="{FF2B5EF4-FFF2-40B4-BE49-F238E27FC236}">
                <a16:creationId xmlns:a16="http://schemas.microsoft.com/office/drawing/2014/main" id="{2E4CC1F8-5127-87B8-BBEF-B3EEA748325C}"/>
              </a:ext>
            </a:extLst>
          </p:cNvPr>
          <p:cNvPicPr>
            <a:picLocks noChangeAspect="1"/>
          </p:cNvPicPr>
          <p:nvPr/>
        </p:nvPicPr>
        <p:blipFill rotWithShape="1">
          <a:blip r:embed="rId3"/>
          <a:srcRect l="68663"/>
          <a:stretch/>
        </p:blipFill>
        <p:spPr>
          <a:xfrm>
            <a:off x="8128307" y="2579948"/>
            <a:ext cx="1580118" cy="1351635"/>
          </a:xfrm>
          <a:prstGeom prst="rect">
            <a:avLst/>
          </a:prstGeom>
        </p:spPr>
      </p:pic>
    </p:spTree>
    <p:extLst>
      <p:ext uri="{BB962C8B-B14F-4D97-AF65-F5344CB8AC3E}">
        <p14:creationId xmlns:p14="http://schemas.microsoft.com/office/powerpoint/2010/main" val="327038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A0A9CFB-A0D4-B3B1-8B44-06D0FFEC3CD1}"/>
              </a:ext>
            </a:extLst>
          </p:cNvPr>
          <p:cNvSpPr>
            <a:spLocks noGrp="1"/>
          </p:cNvSpPr>
          <p:nvPr>
            <p:ph idx="1"/>
          </p:nvPr>
        </p:nvSpPr>
        <p:spPr>
          <a:xfrm>
            <a:off x="1219572" y="2968950"/>
            <a:ext cx="2331050" cy="2223487"/>
          </a:xfrm>
        </p:spPr>
        <p:txBody>
          <a:bodyPr>
            <a:normAutofit/>
          </a:bodyPr>
          <a:lstStyle/>
          <a:p>
            <a:pPr marL="0" indent="0">
              <a:buNone/>
            </a:pPr>
            <a:r>
              <a:rPr lang="en-US" sz="1400" dirty="0">
                <a:solidFill>
                  <a:schemeClr val="tx2"/>
                </a:solidFill>
              </a:rPr>
              <a:t>BERT (Devlin et al., 2019)</a:t>
            </a:r>
          </a:p>
          <a:p>
            <a:r>
              <a:rPr lang="en-US" sz="1400" dirty="0"/>
              <a:t>French (Martin et al., 2020), </a:t>
            </a:r>
            <a:r>
              <a:rPr lang="da-DK" sz="1400" dirty="0"/>
              <a:t>Dutch (Delobelle et al., 2020), etc.</a:t>
            </a:r>
          </a:p>
          <a:p>
            <a:r>
              <a:rPr lang="da-DK" sz="1400" dirty="0"/>
              <a:t>Spanish (Cañete et al., 2020)</a:t>
            </a:r>
            <a:endParaRPr lang="en-US" sz="1400" dirty="0"/>
          </a:p>
          <a:p>
            <a:endParaRPr lang="en-US" dirty="0"/>
          </a:p>
        </p:txBody>
      </p:sp>
      <p:sp>
        <p:nvSpPr>
          <p:cNvPr id="3" name="Footer Placeholder 2">
            <a:extLst>
              <a:ext uri="{FF2B5EF4-FFF2-40B4-BE49-F238E27FC236}">
                <a16:creationId xmlns:a16="http://schemas.microsoft.com/office/drawing/2014/main" id="{E9E170D2-E386-7411-A03C-3D91EA73DF68}"/>
              </a:ext>
            </a:extLst>
          </p:cNvPr>
          <p:cNvSpPr>
            <a:spLocks noGrp="1"/>
          </p:cNvSpPr>
          <p:nvPr>
            <p:ph type="ftr" sz="quarter" idx="11"/>
          </p:nvPr>
        </p:nvSpPr>
        <p:spPr/>
        <p:txBody>
          <a:bodyPr/>
          <a:lstStyle/>
          <a:p>
            <a:r>
              <a:rPr lang="fr-FR"/>
              <a:t>Department of Computer Science</a:t>
            </a:r>
            <a:endParaRPr lang="nl-NL"/>
          </a:p>
        </p:txBody>
      </p:sp>
      <p:sp>
        <p:nvSpPr>
          <p:cNvPr id="4" name="Slide Number Placeholder 3">
            <a:extLst>
              <a:ext uri="{FF2B5EF4-FFF2-40B4-BE49-F238E27FC236}">
                <a16:creationId xmlns:a16="http://schemas.microsoft.com/office/drawing/2014/main" id="{86EA8DD8-2904-A0FC-F515-8BC91358C9C1}"/>
              </a:ext>
            </a:extLst>
          </p:cNvPr>
          <p:cNvSpPr>
            <a:spLocks noGrp="1"/>
          </p:cNvSpPr>
          <p:nvPr>
            <p:ph type="sldNum" sz="quarter" idx="12"/>
          </p:nvPr>
        </p:nvSpPr>
        <p:spPr/>
        <p:txBody>
          <a:bodyPr/>
          <a:lstStyle/>
          <a:p>
            <a:fld id="{0A297500-7527-634B-90F4-69D0994C32B4}" type="slidenum">
              <a:rPr lang="nl-NL" smtClean="0"/>
              <a:t>3</a:t>
            </a:fld>
            <a:endParaRPr lang="nl-NL"/>
          </a:p>
        </p:txBody>
      </p:sp>
      <p:sp>
        <p:nvSpPr>
          <p:cNvPr id="5" name="Title 4">
            <a:extLst>
              <a:ext uri="{FF2B5EF4-FFF2-40B4-BE49-F238E27FC236}">
                <a16:creationId xmlns:a16="http://schemas.microsoft.com/office/drawing/2014/main" id="{0DE8296C-B58D-1DC6-8D0C-32C001B85626}"/>
              </a:ext>
            </a:extLst>
          </p:cNvPr>
          <p:cNvSpPr>
            <a:spLocks noGrp="1"/>
          </p:cNvSpPr>
          <p:nvPr>
            <p:ph type="title"/>
          </p:nvPr>
        </p:nvSpPr>
        <p:spPr/>
        <p:txBody>
          <a:bodyPr/>
          <a:lstStyle/>
          <a:p>
            <a:r>
              <a:rPr lang="en-US" dirty="0"/>
              <a:t>Non-English Language Models</a:t>
            </a:r>
          </a:p>
        </p:txBody>
      </p:sp>
      <p:sp>
        <p:nvSpPr>
          <p:cNvPr id="6" name="Marcador de contenido 1">
            <a:extLst>
              <a:ext uri="{FF2B5EF4-FFF2-40B4-BE49-F238E27FC236}">
                <a16:creationId xmlns:a16="http://schemas.microsoft.com/office/drawing/2014/main" id="{172F8A05-20A1-3427-F882-826A4CCDEC30}"/>
              </a:ext>
            </a:extLst>
          </p:cNvPr>
          <p:cNvSpPr txBox="1">
            <a:spLocks/>
          </p:cNvSpPr>
          <p:nvPr/>
        </p:nvSpPr>
        <p:spPr>
          <a:xfrm>
            <a:off x="1219572" y="5344968"/>
            <a:ext cx="9752856" cy="4876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b="1" dirty="0">
                <a:solidFill>
                  <a:schemeClr val="accent1"/>
                </a:solidFill>
                <a:latin typeface="+mn-lt"/>
              </a:rPr>
              <a:t>We introduce Seq2seq models exclusively pre-trained on Spanish</a:t>
            </a:r>
          </a:p>
        </p:txBody>
      </p:sp>
      <p:pic>
        <p:nvPicPr>
          <p:cNvPr id="8" name="Picture 7" descr="A cartoon character with a black background&#10;&#10;Description automatically generated">
            <a:extLst>
              <a:ext uri="{FF2B5EF4-FFF2-40B4-BE49-F238E27FC236}">
                <a16:creationId xmlns:a16="http://schemas.microsoft.com/office/drawing/2014/main" id="{536FE03B-FC8E-156A-E54C-525E5CF59EAA}"/>
              </a:ext>
            </a:extLst>
          </p:cNvPr>
          <p:cNvPicPr>
            <a:picLocks noChangeAspect="1"/>
          </p:cNvPicPr>
          <p:nvPr/>
        </p:nvPicPr>
        <p:blipFill>
          <a:blip r:embed="rId3"/>
          <a:stretch>
            <a:fillRect/>
          </a:stretch>
        </p:blipFill>
        <p:spPr>
          <a:xfrm>
            <a:off x="1910126" y="1811455"/>
            <a:ext cx="949941" cy="949941"/>
          </a:xfrm>
          <a:prstGeom prst="rect">
            <a:avLst/>
          </a:prstGeom>
        </p:spPr>
      </p:pic>
      <p:pic>
        <p:nvPicPr>
          <p:cNvPr id="4104" name="Picture 8" descr="T5 Explained | Papers With Code">
            <a:extLst>
              <a:ext uri="{FF2B5EF4-FFF2-40B4-BE49-F238E27FC236}">
                <a16:creationId xmlns:a16="http://schemas.microsoft.com/office/drawing/2014/main" id="{1978D00F-15F3-73F8-5B5C-744422E033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518" t="33357" r="37477" b="41243"/>
          <a:stretch/>
        </p:blipFill>
        <p:spPr bwMode="auto">
          <a:xfrm>
            <a:off x="9388387" y="1979841"/>
            <a:ext cx="837035" cy="66109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hatGPT Logo - Chat gpt Icon on White Background 21059827 Vector Art at  Vecteezy">
            <a:extLst>
              <a:ext uri="{FF2B5EF4-FFF2-40B4-BE49-F238E27FC236}">
                <a16:creationId xmlns:a16="http://schemas.microsoft.com/office/drawing/2014/main" id="{617CFD8D-C236-C77D-A4BD-884B2FDB8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340" y="1811455"/>
            <a:ext cx="949941" cy="94994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4078D293-8588-8754-86DA-CFD33BB2FC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8161" y="1869359"/>
            <a:ext cx="1173027" cy="88206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0">
            <a:extLst>
              <a:ext uri="{FF2B5EF4-FFF2-40B4-BE49-F238E27FC236}">
                <a16:creationId xmlns:a16="http://schemas.microsoft.com/office/drawing/2014/main" id="{D4CFE9F3-6406-0770-B07D-98DB5F107B06}"/>
              </a:ext>
            </a:extLst>
          </p:cNvPr>
          <p:cNvSpPr txBox="1">
            <a:spLocks/>
          </p:cNvSpPr>
          <p:nvPr/>
        </p:nvSpPr>
        <p:spPr>
          <a:xfrm>
            <a:off x="3657786" y="2977213"/>
            <a:ext cx="2331050" cy="22234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dirty="0">
                <a:solidFill>
                  <a:schemeClr val="tx2"/>
                </a:solidFill>
              </a:rPr>
              <a:t>GPT (Radford et al., 2019)</a:t>
            </a:r>
          </a:p>
          <a:p>
            <a:r>
              <a:rPr lang="en-US" sz="1400" dirty="0"/>
              <a:t>French (Martin et al., 2020, </a:t>
            </a:r>
            <a:r>
              <a:rPr lang="fi-FI" sz="1400" dirty="0"/>
              <a:t>Italian (Mattei et al., 2020), etc.</a:t>
            </a:r>
          </a:p>
          <a:p>
            <a:r>
              <a:rPr lang="da-DK" sz="1400" dirty="0"/>
              <a:t>Spanish (Gutiérrez-Fandiño et al., 2022)</a:t>
            </a:r>
            <a:endParaRPr lang="en-US" sz="1400" dirty="0"/>
          </a:p>
          <a:p>
            <a:endParaRPr lang="en-US" dirty="0"/>
          </a:p>
        </p:txBody>
      </p:sp>
      <p:sp>
        <p:nvSpPr>
          <p:cNvPr id="15" name="Content Placeholder 10">
            <a:extLst>
              <a:ext uri="{FF2B5EF4-FFF2-40B4-BE49-F238E27FC236}">
                <a16:creationId xmlns:a16="http://schemas.microsoft.com/office/drawing/2014/main" id="{32918144-D063-FC72-BE1C-F4026694D064}"/>
              </a:ext>
            </a:extLst>
          </p:cNvPr>
          <p:cNvSpPr txBox="1">
            <a:spLocks/>
          </p:cNvSpPr>
          <p:nvPr/>
        </p:nvSpPr>
        <p:spPr>
          <a:xfrm>
            <a:off x="8641378" y="2977213"/>
            <a:ext cx="2331050" cy="22234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dirty="0">
                <a:solidFill>
                  <a:schemeClr val="tx2"/>
                </a:solidFill>
              </a:rPr>
              <a:t>T5 (</a:t>
            </a:r>
            <a:r>
              <a:rPr lang="en-US" sz="1400" dirty="0" err="1">
                <a:solidFill>
                  <a:schemeClr val="tx2"/>
                </a:solidFill>
              </a:rPr>
              <a:t>Raffel</a:t>
            </a:r>
            <a:r>
              <a:rPr lang="en-US" sz="1400" dirty="0">
                <a:solidFill>
                  <a:schemeClr val="tx2"/>
                </a:solidFill>
              </a:rPr>
              <a:t> et al., 2020)</a:t>
            </a:r>
          </a:p>
          <a:p>
            <a:r>
              <a:rPr lang="da-DK" sz="1400" dirty="0"/>
              <a:t>Portuguese (Carmo et al., 2020), </a:t>
            </a:r>
            <a:r>
              <a:rPr lang="it-IT" sz="1400" dirty="0"/>
              <a:t>Arabic (Nagoudi et al., 2022)</a:t>
            </a:r>
            <a:r>
              <a:rPr lang="da-DK" sz="1400" dirty="0"/>
              <a:t>, </a:t>
            </a:r>
            <a:r>
              <a:rPr lang="it-IT" sz="1400" dirty="0"/>
              <a:t>Italian (Sarti and Nissim, 2022), etc.</a:t>
            </a:r>
          </a:p>
          <a:p>
            <a:r>
              <a:rPr lang="da-DK" sz="1400" dirty="0"/>
              <a:t>Spanish ??</a:t>
            </a:r>
            <a:endParaRPr lang="en-US" sz="1400" dirty="0"/>
          </a:p>
        </p:txBody>
      </p:sp>
      <p:sp>
        <p:nvSpPr>
          <p:cNvPr id="16" name="Content Placeholder 10">
            <a:extLst>
              <a:ext uri="{FF2B5EF4-FFF2-40B4-BE49-F238E27FC236}">
                <a16:creationId xmlns:a16="http://schemas.microsoft.com/office/drawing/2014/main" id="{3FC9D8BE-89B1-D27A-44DB-9FE2A1FBFDF4}"/>
              </a:ext>
            </a:extLst>
          </p:cNvPr>
          <p:cNvSpPr txBox="1">
            <a:spLocks/>
          </p:cNvSpPr>
          <p:nvPr/>
        </p:nvSpPr>
        <p:spPr>
          <a:xfrm>
            <a:off x="6199150" y="2977213"/>
            <a:ext cx="2331050" cy="22234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400" dirty="0">
                <a:solidFill>
                  <a:schemeClr val="tx2"/>
                </a:solidFill>
              </a:rPr>
              <a:t>BART (Lewis et al., 2020) </a:t>
            </a:r>
          </a:p>
          <a:p>
            <a:r>
              <a:rPr lang="en-US" sz="1400" dirty="0"/>
              <a:t>Greek (</a:t>
            </a:r>
            <a:r>
              <a:rPr lang="en-US" sz="1400" dirty="0" err="1"/>
              <a:t>Evdaimon</a:t>
            </a:r>
            <a:r>
              <a:rPr lang="en-US" sz="1400" dirty="0"/>
              <a:t> et al., 2023), Indic (</a:t>
            </a:r>
            <a:r>
              <a:rPr lang="en-US" sz="1400" dirty="0" err="1"/>
              <a:t>Dabre</a:t>
            </a:r>
            <a:r>
              <a:rPr lang="en-US" sz="1400" dirty="0"/>
              <a:t> et al., 2022), French (Kamal </a:t>
            </a:r>
            <a:r>
              <a:rPr lang="en-US" sz="1400" dirty="0" err="1"/>
              <a:t>Eddine</a:t>
            </a:r>
            <a:r>
              <a:rPr lang="en-US" sz="1400" dirty="0"/>
              <a:t> et al., 2021), etc.</a:t>
            </a:r>
          </a:p>
          <a:p>
            <a:r>
              <a:rPr lang="en-US" sz="1400" dirty="0"/>
              <a:t>Spanish ??</a:t>
            </a:r>
          </a:p>
        </p:txBody>
      </p:sp>
    </p:spTree>
    <p:extLst>
      <p:ext uri="{BB962C8B-B14F-4D97-AF65-F5344CB8AC3E}">
        <p14:creationId xmlns:p14="http://schemas.microsoft.com/office/powerpoint/2010/main" val="402735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25633C-BE0B-8970-A690-FDE07D0EA87F}"/>
              </a:ext>
            </a:extLst>
          </p:cNvPr>
          <p:cNvSpPr>
            <a:spLocks noGrp="1"/>
          </p:cNvSpPr>
          <p:nvPr>
            <p:ph idx="1"/>
          </p:nvPr>
        </p:nvSpPr>
        <p:spPr>
          <a:xfrm>
            <a:off x="575998" y="1656000"/>
            <a:ext cx="6002139" cy="4464000"/>
          </a:xfrm>
        </p:spPr>
        <p:txBody>
          <a:bodyPr>
            <a:normAutofit/>
          </a:bodyPr>
          <a:lstStyle/>
          <a:p>
            <a:r>
              <a:rPr lang="en-US" sz="1800" dirty="0"/>
              <a:t>Most recent models are English-centric models</a:t>
            </a:r>
          </a:p>
          <a:p>
            <a:r>
              <a:rPr lang="en-US" sz="1800" dirty="0"/>
              <a:t>Language-specific models perform better (in some cases (</a:t>
            </a:r>
            <a:r>
              <a:rPr lang="en-US" sz="1800" dirty="0" err="1"/>
              <a:t>Feijo</a:t>
            </a:r>
            <a:r>
              <a:rPr lang="en-US" sz="1800" dirty="0"/>
              <a:t> et al., 2020; </a:t>
            </a:r>
            <a:r>
              <a:rPr lang="en-US" sz="1800" dirty="0" err="1"/>
              <a:t>Velankar</a:t>
            </a:r>
            <a:r>
              <a:rPr lang="en-US" sz="1800" dirty="0"/>
              <a:t> et al., 2022))</a:t>
            </a:r>
          </a:p>
          <a:p>
            <a:r>
              <a:rPr lang="en-US" sz="1800" dirty="0"/>
              <a:t>Seq2Seq models are the basis for new models:</a:t>
            </a:r>
          </a:p>
          <a:p>
            <a:pPr lvl="1"/>
            <a:r>
              <a:rPr lang="en-US" sz="1500" dirty="0"/>
              <a:t>Reasoning (e.g., COMET (Hwang et al., 2020), </a:t>
            </a:r>
            <a:r>
              <a:rPr lang="en-US" sz="1500" dirty="0" err="1"/>
              <a:t>ReasonFormer</a:t>
            </a:r>
            <a:r>
              <a:rPr lang="en-US" sz="1500" dirty="0"/>
              <a:t> (Zhong et al., 2023))</a:t>
            </a:r>
          </a:p>
          <a:p>
            <a:pPr lvl="1"/>
            <a:r>
              <a:rPr lang="en-US" sz="1500" dirty="0"/>
              <a:t>Processing long sequences (e.g., LED (</a:t>
            </a:r>
            <a:r>
              <a:rPr lang="en-US" sz="1500" dirty="0" err="1"/>
              <a:t>Beltagy</a:t>
            </a:r>
            <a:r>
              <a:rPr lang="en-US" sz="1500" dirty="0"/>
              <a:t> et al., 2020))</a:t>
            </a:r>
          </a:p>
          <a:p>
            <a:pPr lvl="1"/>
            <a:r>
              <a:rPr lang="en-US" sz="1500" dirty="0"/>
              <a:t>Instructional models (e.g., FlanT5 (Chung et al., 2022))</a:t>
            </a:r>
          </a:p>
          <a:p>
            <a:pPr lvl="1"/>
            <a:r>
              <a:rPr lang="en-US" sz="1500" dirty="0"/>
              <a:t>Multimodal models (e.g., KM-BART (Xing et al., 2021))</a:t>
            </a:r>
          </a:p>
          <a:p>
            <a:r>
              <a:rPr lang="en-US" sz="1800" b="1" dirty="0">
                <a:solidFill>
                  <a:schemeClr val="tx2"/>
                </a:solidFill>
              </a:rPr>
              <a:t>Promote more research and development in Spanish language</a:t>
            </a:r>
          </a:p>
          <a:p>
            <a:pPr lvl="1"/>
            <a:endParaRPr lang="en-US" dirty="0"/>
          </a:p>
        </p:txBody>
      </p:sp>
      <p:sp>
        <p:nvSpPr>
          <p:cNvPr id="3" name="Footer Placeholder 2">
            <a:extLst>
              <a:ext uri="{FF2B5EF4-FFF2-40B4-BE49-F238E27FC236}">
                <a16:creationId xmlns:a16="http://schemas.microsoft.com/office/drawing/2014/main" id="{77B553F0-3BCC-ECAF-CAA7-3DD442806FD8}"/>
              </a:ext>
            </a:extLst>
          </p:cNvPr>
          <p:cNvSpPr>
            <a:spLocks noGrp="1"/>
          </p:cNvSpPr>
          <p:nvPr>
            <p:ph type="ftr" sz="quarter" idx="11"/>
          </p:nvPr>
        </p:nvSpPr>
        <p:spPr/>
        <p:txBody>
          <a:bodyPr/>
          <a:lstStyle/>
          <a:p>
            <a:r>
              <a:rPr lang="fr-FR"/>
              <a:t>Department of Computer Science</a:t>
            </a:r>
            <a:endParaRPr lang="nl-NL"/>
          </a:p>
        </p:txBody>
      </p:sp>
      <p:sp>
        <p:nvSpPr>
          <p:cNvPr id="4" name="Slide Number Placeholder 3">
            <a:extLst>
              <a:ext uri="{FF2B5EF4-FFF2-40B4-BE49-F238E27FC236}">
                <a16:creationId xmlns:a16="http://schemas.microsoft.com/office/drawing/2014/main" id="{0DCD75DD-A19D-7941-0C5F-7F6488CC5EB9}"/>
              </a:ext>
            </a:extLst>
          </p:cNvPr>
          <p:cNvSpPr>
            <a:spLocks noGrp="1"/>
          </p:cNvSpPr>
          <p:nvPr>
            <p:ph type="sldNum" sz="quarter" idx="12"/>
          </p:nvPr>
        </p:nvSpPr>
        <p:spPr/>
        <p:txBody>
          <a:bodyPr/>
          <a:lstStyle/>
          <a:p>
            <a:fld id="{0A297500-7527-634B-90F4-69D0994C32B4}" type="slidenum">
              <a:rPr lang="nl-NL" smtClean="0"/>
              <a:t>4</a:t>
            </a:fld>
            <a:endParaRPr lang="nl-NL"/>
          </a:p>
        </p:txBody>
      </p:sp>
      <p:sp>
        <p:nvSpPr>
          <p:cNvPr id="5" name="Title 4">
            <a:extLst>
              <a:ext uri="{FF2B5EF4-FFF2-40B4-BE49-F238E27FC236}">
                <a16:creationId xmlns:a16="http://schemas.microsoft.com/office/drawing/2014/main" id="{C18BEA15-2406-79C3-CAB0-F7553D2A09D1}"/>
              </a:ext>
            </a:extLst>
          </p:cNvPr>
          <p:cNvSpPr>
            <a:spLocks noGrp="1"/>
          </p:cNvSpPr>
          <p:nvPr>
            <p:ph type="title"/>
          </p:nvPr>
        </p:nvSpPr>
        <p:spPr/>
        <p:txBody>
          <a:bodyPr/>
          <a:lstStyle/>
          <a:p>
            <a:r>
              <a:rPr lang="en-US" dirty="0"/>
              <a:t>Is it still worth it?</a:t>
            </a:r>
          </a:p>
        </p:txBody>
      </p:sp>
      <p:grpSp>
        <p:nvGrpSpPr>
          <p:cNvPr id="6" name="Group 5">
            <a:extLst>
              <a:ext uri="{FF2B5EF4-FFF2-40B4-BE49-F238E27FC236}">
                <a16:creationId xmlns:a16="http://schemas.microsoft.com/office/drawing/2014/main" id="{44EB13DE-F9FE-8479-316D-AAF74900E988}"/>
              </a:ext>
            </a:extLst>
          </p:cNvPr>
          <p:cNvGrpSpPr/>
          <p:nvPr/>
        </p:nvGrpSpPr>
        <p:grpSpPr>
          <a:xfrm>
            <a:off x="6829560" y="1772908"/>
            <a:ext cx="4197240" cy="2798919"/>
            <a:chOff x="6829560" y="1772908"/>
            <a:chExt cx="4197240" cy="2798919"/>
          </a:xfrm>
        </p:grpSpPr>
        <p:pic>
          <p:nvPicPr>
            <p:cNvPr id="6146" name="Picture 2">
              <a:extLst>
                <a:ext uri="{FF2B5EF4-FFF2-40B4-BE49-F238E27FC236}">
                  <a16:creationId xmlns:a16="http://schemas.microsoft.com/office/drawing/2014/main" id="{14744CB5-9180-62C3-CDDA-A196421FF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560" y="1772908"/>
              <a:ext cx="4197240" cy="247943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12">
              <a:extLst>
                <a:ext uri="{FF2B5EF4-FFF2-40B4-BE49-F238E27FC236}">
                  <a16:creationId xmlns:a16="http://schemas.microsoft.com/office/drawing/2014/main" id="{0293DFD9-751F-C952-97DD-AF25092D99F4}"/>
                </a:ext>
              </a:extLst>
            </p:cNvPr>
            <p:cNvSpPr txBox="1"/>
            <p:nvPr/>
          </p:nvSpPr>
          <p:spPr>
            <a:xfrm>
              <a:off x="8038107" y="4310217"/>
              <a:ext cx="2988693" cy="261610"/>
            </a:xfrm>
            <a:prstGeom prst="rect">
              <a:avLst/>
            </a:prstGeom>
            <a:noFill/>
          </p:spPr>
          <p:txBody>
            <a:bodyPr wrap="square" rtlCol="0">
              <a:spAutoFit/>
            </a:bodyPr>
            <a:lstStyle/>
            <a:p>
              <a:pPr algn="r"/>
              <a:r>
                <a:rPr lang="en-US" sz="1100" dirty="0"/>
                <a:t>Figure from Ruder. (2022)</a:t>
              </a:r>
            </a:p>
          </p:txBody>
        </p:sp>
      </p:grpSp>
      <p:pic>
        <p:nvPicPr>
          <p:cNvPr id="1026" name="Picture 2">
            <a:extLst>
              <a:ext uri="{FF2B5EF4-FFF2-40B4-BE49-F238E27FC236}">
                <a16:creationId xmlns:a16="http://schemas.microsoft.com/office/drawing/2014/main" id="{0C335DF4-CC6E-56A9-212B-751F6B30D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101" y="1656000"/>
            <a:ext cx="3069387" cy="423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7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244EC-69A4-83D5-03FB-B24C5756F46D}"/>
              </a:ext>
            </a:extLst>
          </p:cNvPr>
          <p:cNvSpPr>
            <a:spLocks noGrp="1"/>
          </p:cNvSpPr>
          <p:nvPr>
            <p:ph idx="1"/>
          </p:nvPr>
        </p:nvSpPr>
        <p:spPr>
          <a:xfrm>
            <a:off x="576000" y="3784598"/>
            <a:ext cx="3462600" cy="1886667"/>
          </a:xfrm>
        </p:spPr>
        <p:txBody>
          <a:bodyPr>
            <a:normAutofit/>
          </a:bodyPr>
          <a:lstStyle/>
          <a:p>
            <a:pPr marL="0" indent="0">
              <a:buNone/>
            </a:pPr>
            <a:r>
              <a:rPr lang="en-US" sz="1800" b="1" dirty="0"/>
              <a:t>Sources</a:t>
            </a:r>
          </a:p>
          <a:p>
            <a:r>
              <a:rPr lang="en-US" sz="1400" dirty="0"/>
              <a:t>OSCAR 21.09 (</a:t>
            </a:r>
            <a:r>
              <a:rPr lang="en-US" sz="1400" dirty="0" err="1"/>
              <a:t>Abadji</a:t>
            </a:r>
            <a:r>
              <a:rPr lang="en-US" sz="1400" dirty="0"/>
              <a:t> et al., 2022) </a:t>
            </a:r>
          </a:p>
          <a:p>
            <a:r>
              <a:rPr lang="en-US" sz="1400" dirty="0"/>
              <a:t>mC4 (Xue et al., 2021)</a:t>
            </a:r>
          </a:p>
          <a:p>
            <a:r>
              <a:rPr lang="en-US" sz="1400" dirty="0"/>
              <a:t>SUC (Cañete et al., 2020)</a:t>
            </a:r>
          </a:p>
          <a:p>
            <a:r>
              <a:rPr lang="en-US" sz="1400" dirty="0"/>
              <a:t>Wikipedia dump</a:t>
            </a:r>
          </a:p>
        </p:txBody>
      </p:sp>
      <p:sp>
        <p:nvSpPr>
          <p:cNvPr id="3" name="Footer Placeholder 2">
            <a:extLst>
              <a:ext uri="{FF2B5EF4-FFF2-40B4-BE49-F238E27FC236}">
                <a16:creationId xmlns:a16="http://schemas.microsoft.com/office/drawing/2014/main" id="{60A8FA9B-C6B7-3C3E-2D53-1A708E33265F}"/>
              </a:ext>
            </a:extLst>
          </p:cNvPr>
          <p:cNvSpPr>
            <a:spLocks noGrp="1"/>
          </p:cNvSpPr>
          <p:nvPr>
            <p:ph type="ftr" sz="quarter" idx="11"/>
          </p:nvPr>
        </p:nvSpPr>
        <p:spPr/>
        <p:txBody>
          <a:bodyPr/>
          <a:lstStyle/>
          <a:p>
            <a:r>
              <a:rPr lang="fr-FR"/>
              <a:t>Department of Computer Science</a:t>
            </a:r>
            <a:endParaRPr lang="nl-NL"/>
          </a:p>
        </p:txBody>
      </p:sp>
      <p:sp>
        <p:nvSpPr>
          <p:cNvPr id="4" name="Slide Number Placeholder 3">
            <a:extLst>
              <a:ext uri="{FF2B5EF4-FFF2-40B4-BE49-F238E27FC236}">
                <a16:creationId xmlns:a16="http://schemas.microsoft.com/office/drawing/2014/main" id="{7C245792-3E62-4AC6-2B2C-4A571534A312}"/>
              </a:ext>
            </a:extLst>
          </p:cNvPr>
          <p:cNvSpPr>
            <a:spLocks noGrp="1"/>
          </p:cNvSpPr>
          <p:nvPr>
            <p:ph type="sldNum" sz="quarter" idx="12"/>
          </p:nvPr>
        </p:nvSpPr>
        <p:spPr/>
        <p:txBody>
          <a:bodyPr/>
          <a:lstStyle/>
          <a:p>
            <a:fld id="{0A297500-7527-634B-90F4-69D0994C32B4}" type="slidenum">
              <a:rPr lang="nl-NL" smtClean="0"/>
              <a:t>5</a:t>
            </a:fld>
            <a:endParaRPr lang="nl-NL"/>
          </a:p>
        </p:txBody>
      </p:sp>
      <p:sp>
        <p:nvSpPr>
          <p:cNvPr id="5" name="Title 4">
            <a:extLst>
              <a:ext uri="{FF2B5EF4-FFF2-40B4-BE49-F238E27FC236}">
                <a16:creationId xmlns:a16="http://schemas.microsoft.com/office/drawing/2014/main" id="{0A168B7E-C510-8C8B-EF06-008222827C44}"/>
              </a:ext>
            </a:extLst>
          </p:cNvPr>
          <p:cNvSpPr>
            <a:spLocks noGrp="1"/>
          </p:cNvSpPr>
          <p:nvPr>
            <p:ph type="title"/>
          </p:nvPr>
        </p:nvSpPr>
        <p:spPr/>
        <p:txBody>
          <a:bodyPr>
            <a:normAutofit/>
          </a:bodyPr>
          <a:lstStyle/>
          <a:p>
            <a:r>
              <a:rPr lang="en-US" dirty="0"/>
              <a:t>Pre-training Dataset</a:t>
            </a:r>
          </a:p>
        </p:txBody>
      </p:sp>
      <p:pic>
        <p:nvPicPr>
          <p:cNvPr id="2052" name="Picture 4" descr="MMC4 Dataset | Papers With Code">
            <a:extLst>
              <a:ext uri="{FF2B5EF4-FFF2-40B4-BE49-F238E27FC236}">
                <a16:creationId xmlns:a16="http://schemas.microsoft.com/office/drawing/2014/main" id="{70611FB3-8BAC-5964-586F-B356DBC9F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43" y="1736498"/>
            <a:ext cx="1801121" cy="5145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SCAR">
            <a:extLst>
              <a:ext uri="{FF2B5EF4-FFF2-40B4-BE49-F238E27FC236}">
                <a16:creationId xmlns:a16="http://schemas.microsoft.com/office/drawing/2014/main" id="{C9EE78A2-CEE9-6193-80D0-C2C23A7B3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348" y="1578800"/>
            <a:ext cx="822917" cy="8229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ikipedia - Wikimedia Belgium">
            <a:extLst>
              <a:ext uri="{FF2B5EF4-FFF2-40B4-BE49-F238E27FC236}">
                <a16:creationId xmlns:a16="http://schemas.microsoft.com/office/drawing/2014/main" id="{F324FCC9-85CA-C987-4330-B509FDAC67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6348" y="2494477"/>
            <a:ext cx="822917" cy="82291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1CFA34F-A3A8-9901-EAD6-E9CD9E7F2D07}"/>
              </a:ext>
            </a:extLst>
          </p:cNvPr>
          <p:cNvGrpSpPr/>
          <p:nvPr/>
        </p:nvGrpSpPr>
        <p:grpSpPr>
          <a:xfrm>
            <a:off x="1528232" y="2493032"/>
            <a:ext cx="842433" cy="824362"/>
            <a:chOff x="3657600" y="4656666"/>
            <a:chExt cx="1210733" cy="1210733"/>
          </a:xfrm>
        </p:grpSpPr>
        <p:pic>
          <p:nvPicPr>
            <p:cNvPr id="2058" name="Picture 10" descr="Paper - Free files and folders icons">
              <a:extLst>
                <a:ext uri="{FF2B5EF4-FFF2-40B4-BE49-F238E27FC236}">
                  <a16:creationId xmlns:a16="http://schemas.microsoft.com/office/drawing/2014/main" id="{D168A04F-AB98-2626-2013-518BCAA90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656666"/>
              <a:ext cx="1210733" cy="12107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EEC83A-5050-37FE-7BA5-10E7939E6195}"/>
                </a:ext>
              </a:extLst>
            </p:cNvPr>
            <p:cNvSpPr txBox="1"/>
            <p:nvPr/>
          </p:nvSpPr>
          <p:spPr>
            <a:xfrm>
              <a:off x="3750733" y="5182738"/>
              <a:ext cx="855134" cy="497231"/>
            </a:xfrm>
            <a:prstGeom prst="rect">
              <a:avLst/>
            </a:prstGeom>
            <a:noFill/>
          </p:spPr>
          <p:txBody>
            <a:bodyPr wrap="square" rtlCol="0">
              <a:spAutoFit/>
            </a:bodyPr>
            <a:lstStyle/>
            <a:p>
              <a:pPr algn="ctr"/>
              <a:r>
                <a:rPr lang="en-US" sz="1600" dirty="0">
                  <a:solidFill>
                    <a:schemeClr val="bg2">
                      <a:lumMod val="10000"/>
                    </a:schemeClr>
                  </a:solidFill>
                  <a:latin typeface="Times New Roman" panose="02020603050405020304" pitchFamily="18" charset="0"/>
                  <a:cs typeface="Times New Roman" panose="02020603050405020304" pitchFamily="18" charset="0"/>
                </a:rPr>
                <a:t>SUC</a:t>
              </a:r>
              <a:endParaRPr lang="en-US" sz="1400" dirty="0">
                <a:solidFill>
                  <a:schemeClr val="bg2">
                    <a:lumMod val="10000"/>
                  </a:schemeClr>
                </a:solidFill>
                <a:latin typeface="Times New Roman" panose="02020603050405020304" pitchFamily="18" charset="0"/>
                <a:cs typeface="Times New Roman" panose="02020603050405020304" pitchFamily="18" charset="0"/>
              </a:endParaRPr>
            </a:p>
          </p:txBody>
        </p:sp>
      </p:grpSp>
      <p:pic>
        <p:nvPicPr>
          <p:cNvPr id="2060" name="Picture 12" descr="Documents Special Lineal icon">
            <a:extLst>
              <a:ext uri="{FF2B5EF4-FFF2-40B4-BE49-F238E27FC236}">
                <a16:creationId xmlns:a16="http://schemas.microsoft.com/office/drawing/2014/main" id="{63035296-4E22-203C-8ECF-C70058D062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8799" y="1915713"/>
            <a:ext cx="1083734" cy="10837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66DD144E-0093-CB3A-30DF-6FA959663260}"/>
              </a:ext>
            </a:extLst>
          </p:cNvPr>
          <p:cNvSpPr/>
          <p:nvPr/>
        </p:nvSpPr>
        <p:spPr>
          <a:xfrm>
            <a:off x="5170617" y="2000380"/>
            <a:ext cx="1850765"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Preprocessing</a:t>
            </a:r>
          </a:p>
        </p:txBody>
      </p:sp>
      <p:cxnSp>
        <p:nvCxnSpPr>
          <p:cNvPr id="10" name="Straight Arrow Connector 9">
            <a:extLst>
              <a:ext uri="{FF2B5EF4-FFF2-40B4-BE49-F238E27FC236}">
                <a16:creationId xmlns:a16="http://schemas.microsoft.com/office/drawing/2014/main" id="{DFFB422F-C407-A287-1D75-D3A20D2A45E5}"/>
              </a:ext>
            </a:extLst>
          </p:cNvPr>
          <p:cNvCxnSpPr>
            <a:cxnSpLocks/>
            <a:endCxn id="8" idx="1"/>
          </p:cNvCxnSpPr>
          <p:nvPr/>
        </p:nvCxnSpPr>
        <p:spPr>
          <a:xfrm>
            <a:off x="4038600" y="2457580"/>
            <a:ext cx="113201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FF79ED7-C626-511D-6E9A-F4D164A95BA6}"/>
              </a:ext>
            </a:extLst>
          </p:cNvPr>
          <p:cNvCxnSpPr>
            <a:cxnSpLocks/>
            <a:stCxn id="8" idx="3"/>
            <a:endCxn id="2060" idx="1"/>
          </p:cNvCxnSpPr>
          <p:nvPr/>
        </p:nvCxnSpPr>
        <p:spPr>
          <a:xfrm>
            <a:off x="7021382" y="2457580"/>
            <a:ext cx="115741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Content Placeholder 1">
            <a:extLst>
              <a:ext uri="{FF2B5EF4-FFF2-40B4-BE49-F238E27FC236}">
                <a16:creationId xmlns:a16="http://schemas.microsoft.com/office/drawing/2014/main" id="{50B73C0F-9785-9DE2-32F2-24C7BD1D3CDE}"/>
              </a:ext>
            </a:extLst>
          </p:cNvPr>
          <p:cNvSpPr txBox="1">
            <a:spLocks/>
          </p:cNvSpPr>
          <p:nvPr/>
        </p:nvSpPr>
        <p:spPr>
          <a:xfrm>
            <a:off x="4302300" y="3784597"/>
            <a:ext cx="3462600" cy="188666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a:t>Preprocessing</a:t>
            </a:r>
            <a:endParaRPr lang="en-US" sz="2000" b="1" dirty="0"/>
          </a:p>
          <a:p>
            <a:r>
              <a:rPr lang="en-US" sz="1400" dirty="0"/>
              <a:t>Document-level Formatting</a:t>
            </a:r>
          </a:p>
          <a:p>
            <a:r>
              <a:rPr lang="en-US" sz="1400" dirty="0"/>
              <a:t>Filtering (short and non-Spanish text)</a:t>
            </a:r>
          </a:p>
          <a:p>
            <a:r>
              <a:rPr lang="en-US" sz="1400" dirty="0"/>
              <a:t>Deduplication</a:t>
            </a:r>
          </a:p>
          <a:p>
            <a:r>
              <a:rPr lang="en-US" sz="1400" dirty="0"/>
              <a:t>Encoding Correction</a:t>
            </a:r>
          </a:p>
        </p:txBody>
      </p:sp>
      <p:sp>
        <p:nvSpPr>
          <p:cNvPr id="17" name="Content Placeholder 1">
            <a:extLst>
              <a:ext uri="{FF2B5EF4-FFF2-40B4-BE49-F238E27FC236}">
                <a16:creationId xmlns:a16="http://schemas.microsoft.com/office/drawing/2014/main" id="{10C565CD-2455-528A-2C97-7F25126F5973}"/>
              </a:ext>
            </a:extLst>
          </p:cNvPr>
          <p:cNvSpPr txBox="1">
            <a:spLocks/>
          </p:cNvSpPr>
          <p:nvPr/>
        </p:nvSpPr>
        <p:spPr>
          <a:xfrm>
            <a:off x="8028600" y="3790818"/>
            <a:ext cx="3462600" cy="188666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b="1" dirty="0"/>
              <a:t>Pre-training Data</a:t>
            </a:r>
          </a:p>
          <a:p>
            <a:r>
              <a:rPr lang="en-US" sz="1400" dirty="0"/>
              <a:t>~28M documents</a:t>
            </a:r>
          </a:p>
          <a:p>
            <a:r>
              <a:rPr lang="en-US" sz="1400" dirty="0"/>
              <a:t>~120 GB (similar to BART)</a:t>
            </a:r>
          </a:p>
          <a:p>
            <a:endParaRPr lang="en-US" dirty="0"/>
          </a:p>
        </p:txBody>
      </p:sp>
    </p:spTree>
    <p:extLst>
      <p:ext uri="{BB962C8B-B14F-4D97-AF65-F5344CB8AC3E}">
        <p14:creationId xmlns:p14="http://schemas.microsoft.com/office/powerpoint/2010/main" val="146303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64F0D7-67BD-EE53-89A2-B4722EC7538E}"/>
              </a:ext>
            </a:extLst>
          </p:cNvPr>
          <p:cNvSpPr>
            <a:spLocks noGrp="1"/>
          </p:cNvSpPr>
          <p:nvPr>
            <p:ph idx="1"/>
          </p:nvPr>
        </p:nvSpPr>
        <p:spPr>
          <a:xfrm>
            <a:off x="576000" y="1656000"/>
            <a:ext cx="5325267" cy="4464000"/>
          </a:xfrm>
        </p:spPr>
        <p:txBody>
          <a:bodyPr/>
          <a:lstStyle/>
          <a:p>
            <a:pPr marL="0" indent="0">
              <a:buNone/>
            </a:pPr>
            <a:r>
              <a:rPr lang="en-US" b="1" dirty="0"/>
              <a:t>BARTO</a:t>
            </a:r>
          </a:p>
          <a:p>
            <a:r>
              <a:rPr lang="en-US" sz="1800" dirty="0"/>
              <a:t>A BART base size model (Lewis et al., 2020).</a:t>
            </a:r>
          </a:p>
          <a:p>
            <a:endParaRPr lang="en-US" sz="1800" dirty="0"/>
          </a:p>
          <a:p>
            <a:endParaRPr lang="en-US" sz="1800" dirty="0"/>
          </a:p>
          <a:p>
            <a:endParaRPr lang="en-US" sz="1800" dirty="0"/>
          </a:p>
          <a:p>
            <a:endParaRPr lang="en-US" sz="1800" dirty="0"/>
          </a:p>
          <a:p>
            <a:r>
              <a:rPr lang="en-US" sz="1800" dirty="0"/>
              <a:t>Pre-trained by denoising corrupted input:</a:t>
            </a:r>
          </a:p>
          <a:p>
            <a:pPr lvl="1"/>
            <a:r>
              <a:rPr lang="en-US" sz="1800" dirty="0"/>
              <a:t>text infilling</a:t>
            </a:r>
          </a:p>
          <a:p>
            <a:pPr lvl="1"/>
            <a:r>
              <a:rPr lang="en-US" sz="1800" dirty="0"/>
              <a:t>sentence permutation</a:t>
            </a:r>
          </a:p>
          <a:p>
            <a:pPr lvl="1"/>
            <a:r>
              <a:rPr lang="en-US" sz="1800" dirty="0"/>
              <a:t>masking 30% of tokens </a:t>
            </a:r>
          </a:p>
        </p:txBody>
      </p:sp>
      <p:sp>
        <p:nvSpPr>
          <p:cNvPr id="3" name="Footer Placeholder 2">
            <a:extLst>
              <a:ext uri="{FF2B5EF4-FFF2-40B4-BE49-F238E27FC236}">
                <a16:creationId xmlns:a16="http://schemas.microsoft.com/office/drawing/2014/main" id="{FEAC535E-7BE6-2BEC-AD6B-C714D8740A06}"/>
              </a:ext>
            </a:extLst>
          </p:cNvPr>
          <p:cNvSpPr>
            <a:spLocks noGrp="1"/>
          </p:cNvSpPr>
          <p:nvPr>
            <p:ph type="ftr" sz="quarter" idx="11"/>
          </p:nvPr>
        </p:nvSpPr>
        <p:spPr/>
        <p:txBody>
          <a:bodyPr/>
          <a:lstStyle/>
          <a:p>
            <a:r>
              <a:rPr lang="fr-FR"/>
              <a:t>Department of Computer Science</a:t>
            </a:r>
            <a:endParaRPr lang="nl-NL"/>
          </a:p>
        </p:txBody>
      </p:sp>
      <p:sp>
        <p:nvSpPr>
          <p:cNvPr id="4" name="Slide Number Placeholder 3">
            <a:extLst>
              <a:ext uri="{FF2B5EF4-FFF2-40B4-BE49-F238E27FC236}">
                <a16:creationId xmlns:a16="http://schemas.microsoft.com/office/drawing/2014/main" id="{ACC236CF-C469-6028-AE6F-F4AA24E92D4B}"/>
              </a:ext>
            </a:extLst>
          </p:cNvPr>
          <p:cNvSpPr>
            <a:spLocks noGrp="1"/>
          </p:cNvSpPr>
          <p:nvPr>
            <p:ph type="sldNum" sz="quarter" idx="12"/>
          </p:nvPr>
        </p:nvSpPr>
        <p:spPr/>
        <p:txBody>
          <a:bodyPr/>
          <a:lstStyle/>
          <a:p>
            <a:fld id="{0A297500-7527-634B-90F4-69D0994C32B4}" type="slidenum">
              <a:rPr lang="nl-NL" smtClean="0"/>
              <a:t>6</a:t>
            </a:fld>
            <a:endParaRPr lang="nl-NL"/>
          </a:p>
        </p:txBody>
      </p:sp>
      <p:sp>
        <p:nvSpPr>
          <p:cNvPr id="5" name="Title 4">
            <a:extLst>
              <a:ext uri="{FF2B5EF4-FFF2-40B4-BE49-F238E27FC236}">
                <a16:creationId xmlns:a16="http://schemas.microsoft.com/office/drawing/2014/main" id="{7C6C1600-9825-4383-F163-F318AE8CFEB1}"/>
              </a:ext>
            </a:extLst>
          </p:cNvPr>
          <p:cNvSpPr>
            <a:spLocks noGrp="1"/>
          </p:cNvSpPr>
          <p:nvPr>
            <p:ph type="title"/>
          </p:nvPr>
        </p:nvSpPr>
        <p:spPr/>
        <p:txBody>
          <a:bodyPr>
            <a:normAutofit/>
          </a:bodyPr>
          <a:lstStyle/>
          <a:p>
            <a:r>
              <a:rPr lang="en-US" dirty="0"/>
              <a:t>Seq2Seq Spanish PLMs</a:t>
            </a:r>
          </a:p>
        </p:txBody>
      </p:sp>
      <p:sp>
        <p:nvSpPr>
          <p:cNvPr id="7" name="Content Placeholder 1">
            <a:extLst>
              <a:ext uri="{FF2B5EF4-FFF2-40B4-BE49-F238E27FC236}">
                <a16:creationId xmlns:a16="http://schemas.microsoft.com/office/drawing/2014/main" id="{4C779D11-F71C-2C17-CE5F-6F0C9601F469}"/>
              </a:ext>
            </a:extLst>
          </p:cNvPr>
          <p:cNvSpPr txBox="1">
            <a:spLocks/>
          </p:cNvSpPr>
          <p:nvPr/>
        </p:nvSpPr>
        <p:spPr>
          <a:xfrm>
            <a:off x="6290733" y="1656000"/>
            <a:ext cx="5325267" cy="44640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T5S</a:t>
            </a:r>
          </a:p>
          <a:p>
            <a:r>
              <a:rPr lang="en-US" sz="1800" dirty="0"/>
              <a:t>A T5.1.1 base size model (</a:t>
            </a:r>
            <a:r>
              <a:rPr lang="en-US" sz="1800" dirty="0" err="1"/>
              <a:t>Raffel</a:t>
            </a:r>
            <a:r>
              <a:rPr lang="en-US" sz="1800" dirty="0"/>
              <a:t> et al., 2020)</a:t>
            </a:r>
          </a:p>
          <a:p>
            <a:endParaRPr lang="en-US" sz="1800" dirty="0"/>
          </a:p>
          <a:p>
            <a:endParaRPr lang="en-US" sz="1800" dirty="0"/>
          </a:p>
          <a:p>
            <a:endParaRPr lang="en-US" sz="1800" dirty="0"/>
          </a:p>
          <a:p>
            <a:endParaRPr lang="en-US" sz="1800" dirty="0"/>
          </a:p>
          <a:p>
            <a:r>
              <a:rPr lang="en-US" sz="1800" dirty="0"/>
              <a:t>Pre-trained by filling in dropped-out spans of text from documents:</a:t>
            </a:r>
          </a:p>
          <a:p>
            <a:pPr lvl="1"/>
            <a:r>
              <a:rPr lang="en-US" sz="1800" dirty="0"/>
              <a:t>corruption rate of 15%</a:t>
            </a:r>
          </a:p>
          <a:p>
            <a:pPr lvl="1"/>
            <a:r>
              <a:rPr lang="en-US" sz="1800" dirty="0"/>
              <a:t>average span length of 3</a:t>
            </a:r>
          </a:p>
        </p:txBody>
      </p:sp>
      <p:pic>
        <p:nvPicPr>
          <p:cNvPr id="3074" name="Picture 2" descr="t5-intro/t5_qa_training_pytorch_span_extraction.ipynb at master · enzoampil/ t5-intro · GitHub">
            <a:extLst>
              <a:ext uri="{FF2B5EF4-FFF2-40B4-BE49-F238E27FC236}">
                <a16:creationId xmlns:a16="http://schemas.microsoft.com/office/drawing/2014/main" id="{6B59E2AB-E822-E77B-7225-49FCD1161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878" y="2562966"/>
            <a:ext cx="3227522" cy="12993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9D1C5F3-B089-2DF6-0216-D0236CA5ABB7}"/>
              </a:ext>
            </a:extLst>
          </p:cNvPr>
          <p:cNvPicPr>
            <a:picLocks noChangeAspect="1"/>
          </p:cNvPicPr>
          <p:nvPr/>
        </p:nvPicPr>
        <p:blipFill>
          <a:blip r:embed="rId4"/>
          <a:stretch>
            <a:fillRect/>
          </a:stretch>
        </p:blipFill>
        <p:spPr>
          <a:xfrm>
            <a:off x="1027359" y="3112512"/>
            <a:ext cx="4069574" cy="448004"/>
          </a:xfrm>
          <a:prstGeom prst="rect">
            <a:avLst/>
          </a:prstGeom>
        </p:spPr>
      </p:pic>
      <p:sp>
        <p:nvSpPr>
          <p:cNvPr id="10" name="CuadroTexto 12">
            <a:extLst>
              <a:ext uri="{FF2B5EF4-FFF2-40B4-BE49-F238E27FC236}">
                <a16:creationId xmlns:a16="http://schemas.microsoft.com/office/drawing/2014/main" id="{99605914-59F2-3207-D5ED-B36907DB665E}"/>
              </a:ext>
            </a:extLst>
          </p:cNvPr>
          <p:cNvSpPr txBox="1"/>
          <p:nvPr/>
        </p:nvSpPr>
        <p:spPr>
          <a:xfrm>
            <a:off x="7577707" y="3777479"/>
            <a:ext cx="2988693" cy="261610"/>
          </a:xfrm>
          <a:prstGeom prst="rect">
            <a:avLst/>
          </a:prstGeom>
          <a:noFill/>
        </p:spPr>
        <p:txBody>
          <a:bodyPr wrap="square" rtlCol="0">
            <a:spAutoFit/>
          </a:bodyPr>
          <a:lstStyle/>
          <a:p>
            <a:pPr algn="r"/>
            <a:r>
              <a:rPr lang="en-US" sz="1050" dirty="0"/>
              <a:t>Figure from </a:t>
            </a:r>
            <a:r>
              <a:rPr lang="en-US" sz="1050" dirty="0" err="1"/>
              <a:t>Raffel</a:t>
            </a:r>
            <a:r>
              <a:rPr lang="en-US" sz="1050" dirty="0"/>
              <a:t> et al., (2020)</a:t>
            </a:r>
          </a:p>
        </p:txBody>
      </p:sp>
      <p:sp>
        <p:nvSpPr>
          <p:cNvPr id="11" name="CuadroTexto 12">
            <a:extLst>
              <a:ext uri="{FF2B5EF4-FFF2-40B4-BE49-F238E27FC236}">
                <a16:creationId xmlns:a16="http://schemas.microsoft.com/office/drawing/2014/main" id="{20333741-1578-AEF0-6EE5-764AB8B6F192}"/>
              </a:ext>
            </a:extLst>
          </p:cNvPr>
          <p:cNvSpPr txBox="1"/>
          <p:nvPr/>
        </p:nvSpPr>
        <p:spPr>
          <a:xfrm>
            <a:off x="2108240" y="3777479"/>
            <a:ext cx="2988693" cy="261610"/>
          </a:xfrm>
          <a:prstGeom prst="rect">
            <a:avLst/>
          </a:prstGeom>
          <a:noFill/>
        </p:spPr>
        <p:txBody>
          <a:bodyPr wrap="square" rtlCol="0">
            <a:spAutoFit/>
          </a:bodyPr>
          <a:lstStyle/>
          <a:p>
            <a:pPr algn="r"/>
            <a:r>
              <a:rPr lang="en-US" sz="1050" dirty="0"/>
              <a:t>Figure from Lewis et al., (2020)</a:t>
            </a:r>
          </a:p>
        </p:txBody>
      </p:sp>
    </p:spTree>
    <p:extLst>
      <p:ext uri="{BB962C8B-B14F-4D97-AF65-F5344CB8AC3E}">
        <p14:creationId xmlns:p14="http://schemas.microsoft.com/office/powerpoint/2010/main" val="301104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DE80160-B1FE-8D35-A958-E5ADF02C04D1}"/>
              </a:ext>
            </a:extLst>
          </p:cNvPr>
          <p:cNvSpPr>
            <a:spLocks noGrp="1"/>
          </p:cNvSpPr>
          <p:nvPr>
            <p:ph type="ftr" sz="quarter" idx="11"/>
          </p:nvPr>
        </p:nvSpPr>
        <p:spPr/>
        <p:txBody>
          <a:bodyPr/>
          <a:lstStyle/>
          <a:p>
            <a:r>
              <a:rPr lang="fr-FR"/>
              <a:t>Department of Computer Science</a:t>
            </a:r>
            <a:endParaRPr lang="nl-NL"/>
          </a:p>
        </p:txBody>
      </p:sp>
      <p:sp>
        <p:nvSpPr>
          <p:cNvPr id="4" name="Slide Number Placeholder 3">
            <a:extLst>
              <a:ext uri="{FF2B5EF4-FFF2-40B4-BE49-F238E27FC236}">
                <a16:creationId xmlns:a16="http://schemas.microsoft.com/office/drawing/2014/main" id="{1ABB321C-C0CD-54B0-2BA8-AA48F1B4F4F8}"/>
              </a:ext>
            </a:extLst>
          </p:cNvPr>
          <p:cNvSpPr>
            <a:spLocks noGrp="1"/>
          </p:cNvSpPr>
          <p:nvPr>
            <p:ph type="sldNum" sz="quarter" idx="12"/>
          </p:nvPr>
        </p:nvSpPr>
        <p:spPr/>
        <p:txBody>
          <a:bodyPr/>
          <a:lstStyle/>
          <a:p>
            <a:fld id="{0A297500-7527-634B-90F4-69D0994C32B4}" type="slidenum">
              <a:rPr lang="nl-NL" smtClean="0"/>
              <a:t>7</a:t>
            </a:fld>
            <a:endParaRPr lang="nl-NL"/>
          </a:p>
        </p:txBody>
      </p:sp>
      <p:sp>
        <p:nvSpPr>
          <p:cNvPr id="5" name="Title 4">
            <a:extLst>
              <a:ext uri="{FF2B5EF4-FFF2-40B4-BE49-F238E27FC236}">
                <a16:creationId xmlns:a16="http://schemas.microsoft.com/office/drawing/2014/main" id="{DDFBDB76-B234-D4D5-46AD-472C24F9B225}"/>
              </a:ext>
            </a:extLst>
          </p:cNvPr>
          <p:cNvSpPr>
            <a:spLocks noGrp="1"/>
          </p:cNvSpPr>
          <p:nvPr>
            <p:ph type="title"/>
          </p:nvPr>
        </p:nvSpPr>
        <p:spPr/>
        <p:txBody>
          <a:bodyPr/>
          <a:lstStyle/>
          <a:p>
            <a:r>
              <a:rPr lang="en-US" dirty="0"/>
              <a:t>Baselines</a:t>
            </a:r>
          </a:p>
        </p:txBody>
      </p:sp>
      <p:sp>
        <p:nvSpPr>
          <p:cNvPr id="7" name="Content Placeholder 1">
            <a:extLst>
              <a:ext uri="{FF2B5EF4-FFF2-40B4-BE49-F238E27FC236}">
                <a16:creationId xmlns:a16="http://schemas.microsoft.com/office/drawing/2014/main" id="{9A69F1A9-2387-8128-5656-80F4C409226C}"/>
              </a:ext>
            </a:extLst>
          </p:cNvPr>
          <p:cNvSpPr>
            <a:spLocks noGrp="1"/>
          </p:cNvSpPr>
          <p:nvPr>
            <p:ph idx="1"/>
          </p:nvPr>
        </p:nvSpPr>
        <p:spPr>
          <a:xfrm>
            <a:off x="576000" y="1656000"/>
            <a:ext cx="5325267" cy="4464000"/>
          </a:xfrm>
        </p:spPr>
        <p:txBody>
          <a:bodyPr>
            <a:normAutofit/>
          </a:bodyPr>
          <a:lstStyle/>
          <a:p>
            <a:pPr marL="0" indent="0">
              <a:buNone/>
            </a:pPr>
            <a:r>
              <a:rPr lang="en-US" b="1" dirty="0"/>
              <a:t>BERT2BERT-style Models</a:t>
            </a:r>
          </a:p>
          <a:p>
            <a:r>
              <a:rPr lang="en-US" sz="1800" dirty="0"/>
              <a:t>Leverage pre-trained checkpoints to build a Seq2seq PLM (</a:t>
            </a:r>
            <a:r>
              <a:rPr lang="fr-FR" sz="1800" dirty="0"/>
              <a:t>Rothe et al. 2020</a:t>
            </a:r>
            <a:r>
              <a:rPr lang="en-US" sz="1800" dirty="0"/>
              <a:t>).</a:t>
            </a:r>
          </a:p>
          <a:p>
            <a:r>
              <a:rPr lang="en-US" sz="1800" dirty="0"/>
              <a:t>We use Spanish BERT- and </a:t>
            </a:r>
            <a:r>
              <a:rPr lang="en-US" sz="1800" dirty="0" err="1"/>
              <a:t>RoBERTa</a:t>
            </a:r>
            <a:r>
              <a:rPr lang="en-US" sz="1800" dirty="0"/>
              <a:t>-based checkpoints (BETO and </a:t>
            </a:r>
            <a:r>
              <a:rPr lang="en-US" sz="1800" dirty="0" err="1"/>
              <a:t>RoBERTa</a:t>
            </a:r>
            <a:r>
              <a:rPr lang="en-US" sz="1800" dirty="0"/>
              <a:t>-BNE).</a:t>
            </a:r>
          </a:p>
          <a:p>
            <a:r>
              <a:rPr lang="en-US" sz="1800" dirty="0"/>
              <a:t>We use two configurations:</a:t>
            </a:r>
          </a:p>
          <a:p>
            <a:pPr lvl="1"/>
            <a:r>
              <a:rPr lang="en-US" sz="1800" dirty="0"/>
              <a:t>BERT2BERT</a:t>
            </a:r>
          </a:p>
          <a:p>
            <a:pPr lvl="1"/>
            <a:r>
              <a:rPr lang="en-US" sz="1800" dirty="0" err="1"/>
              <a:t>BERTShare</a:t>
            </a:r>
            <a:endParaRPr lang="en-US" sz="1800" dirty="0"/>
          </a:p>
        </p:txBody>
      </p:sp>
      <p:sp>
        <p:nvSpPr>
          <p:cNvPr id="8" name="Content Placeholder 1">
            <a:extLst>
              <a:ext uri="{FF2B5EF4-FFF2-40B4-BE49-F238E27FC236}">
                <a16:creationId xmlns:a16="http://schemas.microsoft.com/office/drawing/2014/main" id="{CD6AF893-FEC9-9634-C3E6-9C466D521405}"/>
              </a:ext>
            </a:extLst>
          </p:cNvPr>
          <p:cNvSpPr txBox="1">
            <a:spLocks/>
          </p:cNvSpPr>
          <p:nvPr/>
        </p:nvSpPr>
        <p:spPr>
          <a:xfrm>
            <a:off x="6290733" y="1656000"/>
            <a:ext cx="5325267" cy="44640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t>Multilingual Seq2Seq PLMs</a:t>
            </a:r>
          </a:p>
          <a:p>
            <a:r>
              <a:rPr lang="en-US" sz="1800" dirty="0"/>
              <a:t>mT5-base (Xue et al., 2021)</a:t>
            </a:r>
          </a:p>
          <a:p>
            <a:pPr lvl="1"/>
            <a:r>
              <a:rPr lang="en-US" sz="1800" dirty="0"/>
              <a:t>model pre-trained on 101 languages</a:t>
            </a:r>
          </a:p>
          <a:p>
            <a:r>
              <a:rPr lang="en-US" sz="1800" dirty="0" err="1"/>
              <a:t>mBART</a:t>
            </a:r>
            <a:r>
              <a:rPr lang="en-US" sz="1800" dirty="0"/>
              <a:t>-large (Tang et al., 2020)</a:t>
            </a:r>
          </a:p>
          <a:p>
            <a:pPr lvl="1"/>
            <a:r>
              <a:rPr lang="en-US" sz="1800" dirty="0"/>
              <a:t>model pre-trained on 50 languages</a:t>
            </a:r>
          </a:p>
          <a:p>
            <a:pPr lvl="1"/>
            <a:endParaRPr lang="en-US" sz="1800" dirty="0"/>
          </a:p>
        </p:txBody>
      </p:sp>
    </p:spTree>
    <p:extLst>
      <p:ext uri="{BB962C8B-B14F-4D97-AF65-F5344CB8AC3E}">
        <p14:creationId xmlns:p14="http://schemas.microsoft.com/office/powerpoint/2010/main" val="736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2B3351-89E4-F5B2-E010-EE74B5A14C0F}"/>
              </a:ext>
            </a:extLst>
          </p:cNvPr>
          <p:cNvSpPr>
            <a:spLocks noGrp="1"/>
          </p:cNvSpPr>
          <p:nvPr>
            <p:ph idx="1"/>
          </p:nvPr>
        </p:nvSpPr>
        <p:spPr>
          <a:xfrm>
            <a:off x="576000" y="1656000"/>
            <a:ext cx="5457600" cy="4464000"/>
          </a:xfrm>
        </p:spPr>
        <p:txBody>
          <a:bodyPr>
            <a:normAutofit/>
          </a:bodyPr>
          <a:lstStyle/>
          <a:p>
            <a:r>
              <a:rPr lang="en-US" sz="2000" dirty="0">
                <a:solidFill>
                  <a:schemeClr val="tx2"/>
                </a:solidFill>
              </a:rPr>
              <a:t>Abstractive Summarization</a:t>
            </a:r>
          </a:p>
          <a:p>
            <a:pPr lvl="1"/>
            <a:r>
              <a:rPr lang="en-US" sz="1800" dirty="0"/>
              <a:t>MLSUM (</a:t>
            </a:r>
            <a:r>
              <a:rPr lang="en-US" sz="1800" dirty="0" err="1"/>
              <a:t>Scialom</a:t>
            </a:r>
            <a:r>
              <a:rPr lang="en-US" sz="1800" dirty="0"/>
              <a:t> et al., 2020)</a:t>
            </a:r>
          </a:p>
          <a:p>
            <a:pPr lvl="1"/>
            <a:r>
              <a:rPr lang="en-US" sz="1800" dirty="0" err="1"/>
              <a:t>WikiLingua</a:t>
            </a:r>
            <a:r>
              <a:rPr lang="en-US" sz="1800" dirty="0"/>
              <a:t> (</a:t>
            </a:r>
            <a:r>
              <a:rPr lang="en-US" sz="1800" dirty="0" err="1"/>
              <a:t>Ladhak</a:t>
            </a:r>
            <a:r>
              <a:rPr lang="en-US" sz="1800" dirty="0"/>
              <a:t> et al., 2020)</a:t>
            </a:r>
          </a:p>
          <a:p>
            <a:r>
              <a:rPr lang="en-US" sz="2000" dirty="0">
                <a:solidFill>
                  <a:schemeClr val="tx2"/>
                </a:solidFill>
              </a:rPr>
              <a:t>Long-form Abstractive Summarization</a:t>
            </a:r>
          </a:p>
          <a:p>
            <a:pPr lvl="1"/>
            <a:r>
              <a:rPr lang="da-DK" sz="1800" dirty="0"/>
              <a:t>XL-Sum (Hasan et al., 2021)</a:t>
            </a:r>
          </a:p>
          <a:p>
            <a:pPr lvl="1"/>
            <a:r>
              <a:rPr lang="da-DK" sz="1800" dirty="0"/>
              <a:t>EURLex-Sum (Aumiller et al., 2022)</a:t>
            </a:r>
          </a:p>
          <a:p>
            <a:r>
              <a:rPr lang="en-US" sz="2000" dirty="0">
                <a:solidFill>
                  <a:schemeClr val="tx2"/>
                </a:solidFill>
              </a:rPr>
              <a:t>Generative Question Answering</a:t>
            </a:r>
          </a:p>
          <a:p>
            <a:pPr lvl="1"/>
            <a:r>
              <a:rPr lang="da-DK" sz="1800" dirty="0"/>
              <a:t>MLQA (Lewis et al., 2020b) </a:t>
            </a:r>
          </a:p>
          <a:p>
            <a:pPr lvl="1"/>
            <a:r>
              <a:rPr lang="da-DK" sz="1800" dirty="0"/>
              <a:t>SQAC (Gutiérrez Fandiño et al., 2022)</a:t>
            </a:r>
          </a:p>
        </p:txBody>
      </p:sp>
      <p:sp>
        <p:nvSpPr>
          <p:cNvPr id="3" name="Footer Placeholder 2">
            <a:extLst>
              <a:ext uri="{FF2B5EF4-FFF2-40B4-BE49-F238E27FC236}">
                <a16:creationId xmlns:a16="http://schemas.microsoft.com/office/drawing/2014/main" id="{3E5C2C03-9C78-5F21-3E25-18D2447D31CF}"/>
              </a:ext>
            </a:extLst>
          </p:cNvPr>
          <p:cNvSpPr>
            <a:spLocks noGrp="1"/>
          </p:cNvSpPr>
          <p:nvPr>
            <p:ph type="ftr" sz="quarter" idx="11"/>
          </p:nvPr>
        </p:nvSpPr>
        <p:spPr/>
        <p:txBody>
          <a:bodyPr/>
          <a:lstStyle/>
          <a:p>
            <a:r>
              <a:rPr lang="fr-FR"/>
              <a:t>Department of Computer Science</a:t>
            </a:r>
            <a:endParaRPr lang="nl-NL"/>
          </a:p>
        </p:txBody>
      </p:sp>
      <p:sp>
        <p:nvSpPr>
          <p:cNvPr id="4" name="Slide Number Placeholder 3">
            <a:extLst>
              <a:ext uri="{FF2B5EF4-FFF2-40B4-BE49-F238E27FC236}">
                <a16:creationId xmlns:a16="http://schemas.microsoft.com/office/drawing/2014/main" id="{E095E0EB-B683-92CD-5CE1-CEB65CC5F7D4}"/>
              </a:ext>
            </a:extLst>
          </p:cNvPr>
          <p:cNvSpPr>
            <a:spLocks noGrp="1"/>
          </p:cNvSpPr>
          <p:nvPr>
            <p:ph type="sldNum" sz="quarter" idx="12"/>
          </p:nvPr>
        </p:nvSpPr>
        <p:spPr/>
        <p:txBody>
          <a:bodyPr/>
          <a:lstStyle/>
          <a:p>
            <a:fld id="{0A297500-7527-634B-90F4-69D0994C32B4}" type="slidenum">
              <a:rPr lang="nl-NL" smtClean="0"/>
              <a:t>8</a:t>
            </a:fld>
            <a:endParaRPr lang="nl-NL"/>
          </a:p>
        </p:txBody>
      </p:sp>
      <p:sp>
        <p:nvSpPr>
          <p:cNvPr id="5" name="Title 4">
            <a:extLst>
              <a:ext uri="{FF2B5EF4-FFF2-40B4-BE49-F238E27FC236}">
                <a16:creationId xmlns:a16="http://schemas.microsoft.com/office/drawing/2014/main" id="{FFD73F50-CEB6-EB47-4DB6-C46D7E693C4C}"/>
              </a:ext>
            </a:extLst>
          </p:cNvPr>
          <p:cNvSpPr>
            <a:spLocks noGrp="1"/>
          </p:cNvSpPr>
          <p:nvPr>
            <p:ph type="title"/>
          </p:nvPr>
        </p:nvSpPr>
        <p:spPr/>
        <p:txBody>
          <a:bodyPr/>
          <a:lstStyle/>
          <a:p>
            <a:r>
              <a:rPr lang="en-US" dirty="0"/>
              <a:t>A Benchmark for Seq2Seq Spanish Models</a:t>
            </a:r>
          </a:p>
        </p:txBody>
      </p:sp>
      <p:sp>
        <p:nvSpPr>
          <p:cNvPr id="6" name="Content Placeholder 1">
            <a:extLst>
              <a:ext uri="{FF2B5EF4-FFF2-40B4-BE49-F238E27FC236}">
                <a16:creationId xmlns:a16="http://schemas.microsoft.com/office/drawing/2014/main" id="{CFEFB5C7-2279-346D-546F-D5210ACB4CFD}"/>
              </a:ext>
            </a:extLst>
          </p:cNvPr>
          <p:cNvSpPr txBox="1">
            <a:spLocks/>
          </p:cNvSpPr>
          <p:nvPr/>
        </p:nvSpPr>
        <p:spPr>
          <a:xfrm>
            <a:off x="6033600" y="1656000"/>
            <a:ext cx="5457600" cy="44640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solidFill>
                  <a:schemeClr val="tx2"/>
                </a:solidFill>
              </a:rPr>
              <a:t>Split-and-Rephrase</a:t>
            </a:r>
          </a:p>
          <a:p>
            <a:pPr lvl="1"/>
            <a:r>
              <a:rPr lang="da-DK" sz="1800" dirty="0"/>
              <a:t> BiSECT dataset (Kim et al., 2021)</a:t>
            </a:r>
            <a:endParaRPr lang="en-US" sz="1800" dirty="0"/>
          </a:p>
          <a:p>
            <a:r>
              <a:rPr lang="en-US" sz="2000" dirty="0">
                <a:solidFill>
                  <a:schemeClr val="tx2"/>
                </a:solidFill>
              </a:rPr>
              <a:t>Dialogue</a:t>
            </a:r>
          </a:p>
          <a:p>
            <a:pPr lvl="1"/>
            <a:r>
              <a:rPr lang="it-IT" sz="1800" dirty="0"/>
              <a:t>MIAM (Colombo et al., 2021)</a:t>
            </a:r>
            <a:endParaRPr lang="en-US" sz="1800" dirty="0"/>
          </a:p>
          <a:p>
            <a:r>
              <a:rPr lang="en-US" sz="2000" dirty="0">
                <a:solidFill>
                  <a:schemeClr val="tx2"/>
                </a:solidFill>
              </a:rPr>
              <a:t>Machine Translation</a:t>
            </a:r>
          </a:p>
          <a:p>
            <a:pPr lvl="1"/>
            <a:r>
              <a:rPr lang="en-US" sz="1800" dirty="0"/>
              <a:t>Fapespv2 (Aziz and Specia, 2011)</a:t>
            </a:r>
          </a:p>
          <a:p>
            <a:pPr lvl="1"/>
            <a:r>
              <a:rPr lang="en-US" sz="1800" dirty="0"/>
              <a:t>WMT13 (</a:t>
            </a:r>
            <a:r>
              <a:rPr lang="en-US" sz="1800" dirty="0" err="1"/>
              <a:t>Bojar</a:t>
            </a:r>
            <a:r>
              <a:rPr lang="en-US" sz="1800" dirty="0"/>
              <a:t> et al., 2013)</a:t>
            </a:r>
          </a:p>
        </p:txBody>
      </p:sp>
    </p:spTree>
    <p:extLst>
      <p:ext uri="{BB962C8B-B14F-4D97-AF65-F5344CB8AC3E}">
        <p14:creationId xmlns:p14="http://schemas.microsoft.com/office/powerpoint/2010/main" val="46962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DB5D82-BC72-F32B-E06D-EC62872D61A5}"/>
              </a:ext>
            </a:extLst>
          </p:cNvPr>
          <p:cNvSpPr>
            <a:spLocks noGrp="1"/>
          </p:cNvSpPr>
          <p:nvPr>
            <p:ph idx="1"/>
          </p:nvPr>
        </p:nvSpPr>
        <p:spPr>
          <a:xfrm>
            <a:off x="574800" y="4637581"/>
            <a:ext cx="11041200" cy="1071341"/>
          </a:xfrm>
        </p:spPr>
        <p:txBody>
          <a:bodyPr>
            <a:normAutofit fontScale="92500" lnSpcReduction="10000"/>
          </a:bodyPr>
          <a:lstStyle/>
          <a:p>
            <a:pPr marL="0" indent="0">
              <a:buNone/>
            </a:pPr>
            <a:r>
              <a:rPr lang="en-US" sz="1800" dirty="0"/>
              <a:t>BARTO and T5S outperform BERT2BERT-style and multilingual models</a:t>
            </a:r>
          </a:p>
          <a:p>
            <a:r>
              <a:rPr lang="en-US" sz="1800" dirty="0"/>
              <a:t>Our models are superior to BERT2BERT-style models (Long-form summarization and QA)</a:t>
            </a:r>
          </a:p>
          <a:p>
            <a:r>
              <a:rPr lang="en-US" sz="1800" dirty="0"/>
              <a:t>BARTO works better for dialogue and T5S is better for simplifying text.</a:t>
            </a:r>
          </a:p>
        </p:txBody>
      </p:sp>
      <p:sp>
        <p:nvSpPr>
          <p:cNvPr id="3" name="Footer Placeholder 2">
            <a:extLst>
              <a:ext uri="{FF2B5EF4-FFF2-40B4-BE49-F238E27FC236}">
                <a16:creationId xmlns:a16="http://schemas.microsoft.com/office/drawing/2014/main" id="{A4856EEB-5B55-3370-3588-B0E29DAFB01C}"/>
              </a:ext>
            </a:extLst>
          </p:cNvPr>
          <p:cNvSpPr>
            <a:spLocks noGrp="1"/>
          </p:cNvSpPr>
          <p:nvPr>
            <p:ph type="ftr" sz="quarter" idx="11"/>
          </p:nvPr>
        </p:nvSpPr>
        <p:spPr/>
        <p:txBody>
          <a:bodyPr/>
          <a:lstStyle/>
          <a:p>
            <a:r>
              <a:rPr lang="fr-FR"/>
              <a:t>Department of Computer Science</a:t>
            </a:r>
            <a:endParaRPr lang="nl-NL"/>
          </a:p>
        </p:txBody>
      </p:sp>
      <p:sp>
        <p:nvSpPr>
          <p:cNvPr id="4" name="Slide Number Placeholder 3">
            <a:extLst>
              <a:ext uri="{FF2B5EF4-FFF2-40B4-BE49-F238E27FC236}">
                <a16:creationId xmlns:a16="http://schemas.microsoft.com/office/drawing/2014/main" id="{88534A52-35F0-E135-EADF-6F7E897DD452}"/>
              </a:ext>
            </a:extLst>
          </p:cNvPr>
          <p:cNvSpPr>
            <a:spLocks noGrp="1"/>
          </p:cNvSpPr>
          <p:nvPr>
            <p:ph type="sldNum" sz="quarter" idx="12"/>
          </p:nvPr>
        </p:nvSpPr>
        <p:spPr/>
        <p:txBody>
          <a:bodyPr/>
          <a:lstStyle/>
          <a:p>
            <a:fld id="{0A297500-7527-634B-90F4-69D0994C32B4}" type="slidenum">
              <a:rPr lang="nl-NL" smtClean="0"/>
              <a:t>9</a:t>
            </a:fld>
            <a:endParaRPr lang="nl-NL"/>
          </a:p>
        </p:txBody>
      </p:sp>
      <p:sp>
        <p:nvSpPr>
          <p:cNvPr id="5" name="Title 4">
            <a:extLst>
              <a:ext uri="{FF2B5EF4-FFF2-40B4-BE49-F238E27FC236}">
                <a16:creationId xmlns:a16="http://schemas.microsoft.com/office/drawing/2014/main" id="{0462C134-E6C8-BBD9-0F88-E50D54D1BAEF}"/>
              </a:ext>
            </a:extLst>
          </p:cNvPr>
          <p:cNvSpPr>
            <a:spLocks noGrp="1"/>
          </p:cNvSpPr>
          <p:nvPr>
            <p:ph type="title"/>
          </p:nvPr>
        </p:nvSpPr>
        <p:spPr/>
        <p:txBody>
          <a:bodyPr/>
          <a:lstStyle/>
          <a:p>
            <a:r>
              <a:rPr lang="en-US" dirty="0"/>
              <a:t>Results and Findings: Generative Tasks</a:t>
            </a:r>
          </a:p>
        </p:txBody>
      </p:sp>
      <p:graphicFrame>
        <p:nvGraphicFramePr>
          <p:cNvPr id="6" name="Chart 5">
            <a:extLst>
              <a:ext uri="{FF2B5EF4-FFF2-40B4-BE49-F238E27FC236}">
                <a16:creationId xmlns:a16="http://schemas.microsoft.com/office/drawing/2014/main" id="{1891CF43-C4CE-A28D-242D-020015D40D7F}"/>
              </a:ext>
            </a:extLst>
          </p:cNvPr>
          <p:cNvGraphicFramePr>
            <a:graphicFrameLocks/>
          </p:cNvGraphicFramePr>
          <p:nvPr>
            <p:extLst>
              <p:ext uri="{D42A27DB-BD31-4B8C-83A1-F6EECF244321}">
                <p14:modId xmlns:p14="http://schemas.microsoft.com/office/powerpoint/2010/main" val="1290260125"/>
              </p:ext>
            </p:extLst>
          </p:nvPr>
        </p:nvGraphicFramePr>
        <p:xfrm>
          <a:off x="1144145" y="1353494"/>
          <a:ext cx="9778909" cy="320897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5E8B6B13-F76A-E37B-FC82-42E0BED66537}"/>
              </a:ext>
            </a:extLst>
          </p:cNvPr>
          <p:cNvSpPr/>
          <p:nvPr/>
        </p:nvSpPr>
        <p:spPr>
          <a:xfrm>
            <a:off x="5968018" y="1695797"/>
            <a:ext cx="211714" cy="2475456"/>
          </a:xfrm>
          <a:prstGeom prst="roundRect">
            <a:avLst/>
          </a:prstGeom>
          <a:noFill/>
          <a:ln w="31750">
            <a:solidFill>
              <a:srgbClr val="FF000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022202A-E7B6-F655-65FD-1BB67808363E}"/>
              </a:ext>
            </a:extLst>
          </p:cNvPr>
          <p:cNvSpPr/>
          <p:nvPr/>
        </p:nvSpPr>
        <p:spPr>
          <a:xfrm>
            <a:off x="6910578" y="2044931"/>
            <a:ext cx="208249" cy="2126322"/>
          </a:xfrm>
          <a:prstGeom prst="roundRect">
            <a:avLst/>
          </a:prstGeom>
          <a:noFill/>
          <a:ln w="31750">
            <a:solidFill>
              <a:srgbClr val="FF000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4C6ECB8-0489-71A0-C999-2FEE59F28432}"/>
              </a:ext>
            </a:extLst>
          </p:cNvPr>
          <p:cNvSpPr/>
          <p:nvPr/>
        </p:nvSpPr>
        <p:spPr>
          <a:xfrm>
            <a:off x="7849673" y="3292345"/>
            <a:ext cx="110067" cy="868635"/>
          </a:xfrm>
          <a:prstGeom prst="roundRect">
            <a:avLst/>
          </a:prstGeom>
          <a:noFill/>
          <a:ln w="31750">
            <a:solidFill>
              <a:srgbClr val="FF000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B12A67A-7F66-AD52-6FD4-2C6D66CDB22D}"/>
              </a:ext>
            </a:extLst>
          </p:cNvPr>
          <p:cNvSpPr/>
          <p:nvPr/>
        </p:nvSpPr>
        <p:spPr>
          <a:xfrm>
            <a:off x="8898835" y="2727189"/>
            <a:ext cx="107418" cy="1439332"/>
          </a:xfrm>
          <a:prstGeom prst="roundRect">
            <a:avLst/>
          </a:prstGeom>
          <a:noFill/>
          <a:ln w="31750">
            <a:solidFill>
              <a:srgbClr val="FF000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8083347A-0FB3-7554-FC14-3A75AE8EE826}"/>
              </a:ext>
            </a:extLst>
          </p:cNvPr>
          <p:cNvSpPr/>
          <p:nvPr/>
        </p:nvSpPr>
        <p:spPr>
          <a:xfrm>
            <a:off x="5028923" y="2140704"/>
            <a:ext cx="217928" cy="2030549"/>
          </a:xfrm>
          <a:prstGeom prst="roundRect">
            <a:avLst/>
          </a:prstGeom>
          <a:noFill/>
          <a:ln w="31750">
            <a:solidFill>
              <a:srgbClr val="FF000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5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P spid="16" grpId="0" animBg="1"/>
    </p:bldLst>
  </p:timing>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KU Leuven</Template>
  <TotalTime>0</TotalTime>
  <Words>1788</Words>
  <Application>Microsoft Office PowerPoint</Application>
  <PresentationFormat>Widescreen</PresentationFormat>
  <Paragraphs>201</Paragraphs>
  <Slides>14</Slides>
  <Notes>10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Times New Roman</vt:lpstr>
      <vt:lpstr>KU Leuven</vt:lpstr>
      <vt:lpstr>KU Leuven Sedes</vt:lpstr>
      <vt:lpstr>Sequence-to-Sequence Spanish Pre-trained Language Models</vt:lpstr>
      <vt:lpstr>Transformer-based Language Models</vt:lpstr>
      <vt:lpstr>Non-English Language Models</vt:lpstr>
      <vt:lpstr>Is it still worth it?</vt:lpstr>
      <vt:lpstr>Pre-training Dataset</vt:lpstr>
      <vt:lpstr>Seq2Seq Spanish PLMs</vt:lpstr>
      <vt:lpstr>Baselines</vt:lpstr>
      <vt:lpstr>A Benchmark for Seq2Seq Spanish Models</vt:lpstr>
      <vt:lpstr>Results and Findings: Generative Tasks</vt:lpstr>
      <vt:lpstr>Results and Findings: Machine Translation</vt:lpstr>
      <vt:lpstr>Results and Findings: Discriminative Tasks</vt:lpstr>
      <vt:lpstr>Conclusions</vt:lpstr>
      <vt:lpstr>Thank you</vt:lpstr>
      <vt:lpstr>Results and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2022-11-30T14:47:09Z</dcterms:created>
  <dcterms:modified xsi:type="dcterms:W3CDTF">2024-05-23T23:10:49Z</dcterms:modified>
</cp:coreProperties>
</file>